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7" r:id="rId4"/>
    <p:sldId id="258" r:id="rId5"/>
    <p:sldId id="266" r:id="rId6"/>
    <p:sldId id="259" r:id="rId7"/>
    <p:sldId id="269" r:id="rId8"/>
    <p:sldId id="260" r:id="rId9"/>
    <p:sldId id="262"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DFF"/>
    <a:srgbClr val="FFFCE2"/>
    <a:srgbClr val="FFF2E2"/>
    <a:srgbClr val="FFF4D4"/>
    <a:srgbClr val="E9F1EA"/>
    <a:srgbClr val="F3F5FF"/>
    <a:srgbClr val="DE4E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6"/>
    <p:restoredTop sz="94638"/>
  </p:normalViewPr>
  <p:slideViewPr>
    <p:cSldViewPr snapToGrid="0">
      <p:cViewPr>
        <p:scale>
          <a:sx n="100" d="100"/>
          <a:sy n="100" d="100"/>
        </p:scale>
        <p:origin x="672"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B6FAE-2A15-7F4A-8F8F-43BA4C8E7FF9}" type="datetimeFigureOut">
              <a:t>16-07-2026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61596-F5CE-DD40-A8CC-AA24C6409A79}" type="slidenum">
              <a:t>‹nr.›</a:t>
            </a:fld>
            <a:endParaRPr lang="nl-NL"/>
          </a:p>
        </p:txBody>
      </p:sp>
    </p:spTree>
    <p:extLst>
      <p:ext uri="{BB962C8B-B14F-4D97-AF65-F5344CB8AC3E}">
        <p14:creationId xmlns:p14="http://schemas.microsoft.com/office/powerpoint/2010/main" val="6037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91E03-2BD3-68E8-75F4-2EECB123313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8F935D-15B2-65A9-3C9B-A8C0D794EF9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9B2E4C6-4105-D308-9FA5-8F120D13C1D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FA6F899-E769-283E-8D95-66EF05570C2C}"/>
              </a:ext>
            </a:extLst>
          </p:cNvPr>
          <p:cNvSpPr>
            <a:spLocks noGrp="1"/>
          </p:cNvSpPr>
          <p:nvPr>
            <p:ph type="sldNum" sz="quarter" idx="5"/>
          </p:nvPr>
        </p:nvSpPr>
        <p:spPr/>
        <p:txBody>
          <a:bodyPr/>
          <a:lstStyle/>
          <a:p>
            <a:fld id="{F7C61596-F5CE-DD40-A8CC-AA24C6409A79}" type="slidenum">
              <a:t>3</a:t>
            </a:fld>
            <a:endParaRPr lang="nl-NL"/>
          </a:p>
        </p:txBody>
      </p:sp>
    </p:spTree>
    <p:extLst>
      <p:ext uri="{BB962C8B-B14F-4D97-AF65-F5344CB8AC3E}">
        <p14:creationId xmlns:p14="http://schemas.microsoft.com/office/powerpoint/2010/main" val="44347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7C61596-F5CE-DD40-A8CC-AA24C6409A79}" type="slidenum">
              <a:t>4</a:t>
            </a:fld>
            <a:endParaRPr lang="nl-NL"/>
          </a:p>
        </p:txBody>
      </p:sp>
    </p:spTree>
    <p:extLst>
      <p:ext uri="{BB962C8B-B14F-4D97-AF65-F5344CB8AC3E}">
        <p14:creationId xmlns:p14="http://schemas.microsoft.com/office/powerpoint/2010/main" val="278741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32B1D-497A-3086-3A4D-81CD6178A6E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D4EDC87-4249-33C0-1CED-E6B4AB9FDE8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EAC0E33-8529-1A0C-15C6-0CA2C5F8F3C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802F265-6663-A44F-859E-AEEEF520C60C}"/>
              </a:ext>
            </a:extLst>
          </p:cNvPr>
          <p:cNvSpPr>
            <a:spLocks noGrp="1"/>
          </p:cNvSpPr>
          <p:nvPr>
            <p:ph type="sldNum" sz="quarter" idx="5"/>
          </p:nvPr>
        </p:nvSpPr>
        <p:spPr/>
        <p:txBody>
          <a:bodyPr/>
          <a:lstStyle/>
          <a:p>
            <a:fld id="{F7C61596-F5CE-DD40-A8CC-AA24C6409A79}" type="slidenum">
              <a:t>5</a:t>
            </a:fld>
            <a:endParaRPr lang="nl-NL"/>
          </a:p>
        </p:txBody>
      </p:sp>
    </p:spTree>
    <p:extLst>
      <p:ext uri="{BB962C8B-B14F-4D97-AF65-F5344CB8AC3E}">
        <p14:creationId xmlns:p14="http://schemas.microsoft.com/office/powerpoint/2010/main" val="146791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9BFC6-CFD0-4ACA-5E7E-9DD1BB7037B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0AB97E6-CE59-D9A6-F336-1B0181A4D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269AAA-BE17-F02E-ED7C-5EB2AE602C56}"/>
              </a:ext>
            </a:extLst>
          </p:cNvPr>
          <p:cNvSpPr>
            <a:spLocks noGrp="1"/>
          </p:cNvSpPr>
          <p:nvPr>
            <p:ph type="dt" sz="half" idx="10"/>
          </p:nvPr>
        </p:nvSpPr>
        <p:spPr/>
        <p:txBody>
          <a:bodyPr/>
          <a:lstStyle/>
          <a:p>
            <a:fld id="{0B6E30CF-9965-AB4E-87C9-7E84515DA083}" type="datetimeFigureOut">
              <a:t>16-07-2026</a:t>
            </a:fld>
            <a:endParaRPr lang="nl-NL"/>
          </a:p>
        </p:txBody>
      </p:sp>
      <p:sp>
        <p:nvSpPr>
          <p:cNvPr id="5" name="Tijdelijke aanduiding voor voettekst 4">
            <a:extLst>
              <a:ext uri="{FF2B5EF4-FFF2-40B4-BE49-F238E27FC236}">
                <a16:creationId xmlns:a16="http://schemas.microsoft.com/office/drawing/2014/main" id="{65D7E0A5-7C05-CCBA-938E-18A8552933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3A9DB2-66E7-9482-4FAE-49C1A82BF9AD}"/>
              </a:ext>
            </a:extLst>
          </p:cNvPr>
          <p:cNvSpPr>
            <a:spLocks noGrp="1"/>
          </p:cNvSpPr>
          <p:nvPr>
            <p:ph type="sldNum" sz="quarter" idx="12"/>
          </p:nvPr>
        </p:nvSpPr>
        <p:spPr/>
        <p:txBody>
          <a:bodyPr/>
          <a:lstStyle/>
          <a:p>
            <a:fld id="{8AB467B9-68BE-0045-8480-E1D4CC82F541}" type="slidenum">
              <a:t>‹nr.›</a:t>
            </a:fld>
            <a:endParaRPr lang="nl-NL"/>
          </a:p>
        </p:txBody>
      </p:sp>
    </p:spTree>
    <p:extLst>
      <p:ext uri="{BB962C8B-B14F-4D97-AF65-F5344CB8AC3E}">
        <p14:creationId xmlns:p14="http://schemas.microsoft.com/office/powerpoint/2010/main" val="303644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92B00-2EFF-565D-3921-63D563D513D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2B0AAB-A10D-49E8-1515-078698ACC48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1A9A51-1018-F269-BAF2-7A6FD753065C}"/>
              </a:ext>
            </a:extLst>
          </p:cNvPr>
          <p:cNvSpPr>
            <a:spLocks noGrp="1"/>
          </p:cNvSpPr>
          <p:nvPr>
            <p:ph type="dt" sz="half" idx="10"/>
          </p:nvPr>
        </p:nvSpPr>
        <p:spPr/>
        <p:txBody>
          <a:bodyPr/>
          <a:lstStyle/>
          <a:p>
            <a:fld id="{0B6E30CF-9965-AB4E-87C9-7E84515DA083}" type="datetimeFigureOut">
              <a:t>16-07-2026</a:t>
            </a:fld>
            <a:endParaRPr lang="nl-NL"/>
          </a:p>
        </p:txBody>
      </p:sp>
      <p:sp>
        <p:nvSpPr>
          <p:cNvPr id="5" name="Tijdelijke aanduiding voor voettekst 4">
            <a:extLst>
              <a:ext uri="{FF2B5EF4-FFF2-40B4-BE49-F238E27FC236}">
                <a16:creationId xmlns:a16="http://schemas.microsoft.com/office/drawing/2014/main" id="{A0D64A78-B138-38FF-A688-59DC2A4D255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28282E-FEA6-652F-417F-CE7FC8EEE4CD}"/>
              </a:ext>
            </a:extLst>
          </p:cNvPr>
          <p:cNvSpPr>
            <a:spLocks noGrp="1"/>
          </p:cNvSpPr>
          <p:nvPr>
            <p:ph type="sldNum" sz="quarter" idx="12"/>
          </p:nvPr>
        </p:nvSpPr>
        <p:spPr/>
        <p:txBody>
          <a:bodyPr/>
          <a:lstStyle/>
          <a:p>
            <a:fld id="{8AB467B9-68BE-0045-8480-E1D4CC82F541}" type="slidenum">
              <a:t>‹nr.›</a:t>
            </a:fld>
            <a:endParaRPr lang="nl-NL"/>
          </a:p>
        </p:txBody>
      </p:sp>
    </p:spTree>
    <p:extLst>
      <p:ext uri="{BB962C8B-B14F-4D97-AF65-F5344CB8AC3E}">
        <p14:creationId xmlns:p14="http://schemas.microsoft.com/office/powerpoint/2010/main" val="322783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8FB1827-5A73-6867-E224-8622EB1827A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5E30A43-9174-882A-0928-C97F2439BF3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67705F-D9C2-967D-A998-595FE17DC03B}"/>
              </a:ext>
            </a:extLst>
          </p:cNvPr>
          <p:cNvSpPr>
            <a:spLocks noGrp="1"/>
          </p:cNvSpPr>
          <p:nvPr>
            <p:ph type="dt" sz="half" idx="10"/>
          </p:nvPr>
        </p:nvSpPr>
        <p:spPr/>
        <p:txBody>
          <a:bodyPr/>
          <a:lstStyle/>
          <a:p>
            <a:fld id="{0B6E30CF-9965-AB4E-87C9-7E84515DA083}" type="datetimeFigureOut">
              <a:t>16-07-2026</a:t>
            </a:fld>
            <a:endParaRPr lang="nl-NL"/>
          </a:p>
        </p:txBody>
      </p:sp>
      <p:sp>
        <p:nvSpPr>
          <p:cNvPr id="5" name="Tijdelijke aanduiding voor voettekst 4">
            <a:extLst>
              <a:ext uri="{FF2B5EF4-FFF2-40B4-BE49-F238E27FC236}">
                <a16:creationId xmlns:a16="http://schemas.microsoft.com/office/drawing/2014/main" id="{13ABC4E3-6259-6CFB-7714-9CE2E95A21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A84611-FBD4-9D13-0323-8AFBFAFC9807}"/>
              </a:ext>
            </a:extLst>
          </p:cNvPr>
          <p:cNvSpPr>
            <a:spLocks noGrp="1"/>
          </p:cNvSpPr>
          <p:nvPr>
            <p:ph type="sldNum" sz="quarter" idx="12"/>
          </p:nvPr>
        </p:nvSpPr>
        <p:spPr/>
        <p:txBody>
          <a:bodyPr/>
          <a:lstStyle/>
          <a:p>
            <a:fld id="{8AB467B9-68BE-0045-8480-E1D4CC82F541}" type="slidenum">
              <a:t>‹nr.›</a:t>
            </a:fld>
            <a:endParaRPr lang="nl-NL"/>
          </a:p>
        </p:txBody>
      </p:sp>
    </p:spTree>
    <p:extLst>
      <p:ext uri="{BB962C8B-B14F-4D97-AF65-F5344CB8AC3E}">
        <p14:creationId xmlns:p14="http://schemas.microsoft.com/office/powerpoint/2010/main" val="255438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73F68-DDB1-0967-9F13-962DEF1388D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B6F2B32-455E-D49E-7A89-5A7BD329DA7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3C5AA6-4643-A1C8-4112-D4405C26826D}"/>
              </a:ext>
            </a:extLst>
          </p:cNvPr>
          <p:cNvSpPr>
            <a:spLocks noGrp="1"/>
          </p:cNvSpPr>
          <p:nvPr>
            <p:ph type="dt" sz="half" idx="10"/>
          </p:nvPr>
        </p:nvSpPr>
        <p:spPr/>
        <p:txBody>
          <a:bodyPr/>
          <a:lstStyle/>
          <a:p>
            <a:fld id="{0B6E30CF-9965-AB4E-87C9-7E84515DA083}" type="datetimeFigureOut">
              <a:t>16-07-2026</a:t>
            </a:fld>
            <a:endParaRPr lang="nl-NL"/>
          </a:p>
        </p:txBody>
      </p:sp>
      <p:sp>
        <p:nvSpPr>
          <p:cNvPr id="5" name="Tijdelijke aanduiding voor voettekst 4">
            <a:extLst>
              <a:ext uri="{FF2B5EF4-FFF2-40B4-BE49-F238E27FC236}">
                <a16:creationId xmlns:a16="http://schemas.microsoft.com/office/drawing/2014/main" id="{0AD3634B-3094-2BCC-C25D-11ED242C71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3CBA6FB-482B-7ECF-958D-FC6950E8C05A}"/>
              </a:ext>
            </a:extLst>
          </p:cNvPr>
          <p:cNvSpPr>
            <a:spLocks noGrp="1"/>
          </p:cNvSpPr>
          <p:nvPr>
            <p:ph type="sldNum" sz="quarter" idx="12"/>
          </p:nvPr>
        </p:nvSpPr>
        <p:spPr/>
        <p:txBody>
          <a:bodyPr/>
          <a:lstStyle/>
          <a:p>
            <a:fld id="{8AB467B9-68BE-0045-8480-E1D4CC82F541}" type="slidenum">
              <a:t>‹nr.›</a:t>
            </a:fld>
            <a:endParaRPr lang="nl-NL"/>
          </a:p>
        </p:txBody>
      </p:sp>
    </p:spTree>
    <p:extLst>
      <p:ext uri="{BB962C8B-B14F-4D97-AF65-F5344CB8AC3E}">
        <p14:creationId xmlns:p14="http://schemas.microsoft.com/office/powerpoint/2010/main" val="273787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23E47-D90A-BD9B-3753-778F3BF02B5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D128A8C-8A26-C81E-C730-2E9C444E2E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531588D-D615-13F7-CD98-0C62DDBC9090}"/>
              </a:ext>
            </a:extLst>
          </p:cNvPr>
          <p:cNvSpPr>
            <a:spLocks noGrp="1"/>
          </p:cNvSpPr>
          <p:nvPr>
            <p:ph type="dt" sz="half" idx="10"/>
          </p:nvPr>
        </p:nvSpPr>
        <p:spPr/>
        <p:txBody>
          <a:bodyPr/>
          <a:lstStyle/>
          <a:p>
            <a:fld id="{0B6E30CF-9965-AB4E-87C9-7E84515DA083}" type="datetimeFigureOut">
              <a:t>16-07-2026</a:t>
            </a:fld>
            <a:endParaRPr lang="nl-NL"/>
          </a:p>
        </p:txBody>
      </p:sp>
      <p:sp>
        <p:nvSpPr>
          <p:cNvPr id="5" name="Tijdelijke aanduiding voor voettekst 4">
            <a:extLst>
              <a:ext uri="{FF2B5EF4-FFF2-40B4-BE49-F238E27FC236}">
                <a16:creationId xmlns:a16="http://schemas.microsoft.com/office/drawing/2014/main" id="{6B8FCD6F-9307-BE2E-B364-D3BBD4032B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80E54E-5078-0434-269C-F8EB64C9F4CB}"/>
              </a:ext>
            </a:extLst>
          </p:cNvPr>
          <p:cNvSpPr>
            <a:spLocks noGrp="1"/>
          </p:cNvSpPr>
          <p:nvPr>
            <p:ph type="sldNum" sz="quarter" idx="12"/>
          </p:nvPr>
        </p:nvSpPr>
        <p:spPr/>
        <p:txBody>
          <a:bodyPr/>
          <a:lstStyle/>
          <a:p>
            <a:fld id="{8AB467B9-68BE-0045-8480-E1D4CC82F541}" type="slidenum">
              <a:t>‹nr.›</a:t>
            </a:fld>
            <a:endParaRPr lang="nl-NL"/>
          </a:p>
        </p:txBody>
      </p:sp>
    </p:spTree>
    <p:extLst>
      <p:ext uri="{BB962C8B-B14F-4D97-AF65-F5344CB8AC3E}">
        <p14:creationId xmlns:p14="http://schemas.microsoft.com/office/powerpoint/2010/main" val="329980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C8764-5249-006C-4A8A-13F847D0A4B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68B8825-26AF-D42C-D2E5-EBECD40477B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91E538E-B23B-3611-7771-DFF2D51EEAB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CD1A143-9242-9E7D-A38D-C0022B9229AF}"/>
              </a:ext>
            </a:extLst>
          </p:cNvPr>
          <p:cNvSpPr>
            <a:spLocks noGrp="1"/>
          </p:cNvSpPr>
          <p:nvPr>
            <p:ph type="dt" sz="half" idx="10"/>
          </p:nvPr>
        </p:nvSpPr>
        <p:spPr/>
        <p:txBody>
          <a:bodyPr/>
          <a:lstStyle/>
          <a:p>
            <a:fld id="{0B6E30CF-9965-AB4E-87C9-7E84515DA083}" type="datetimeFigureOut">
              <a:t>16-07-2026</a:t>
            </a:fld>
            <a:endParaRPr lang="nl-NL"/>
          </a:p>
        </p:txBody>
      </p:sp>
      <p:sp>
        <p:nvSpPr>
          <p:cNvPr id="6" name="Tijdelijke aanduiding voor voettekst 5">
            <a:extLst>
              <a:ext uri="{FF2B5EF4-FFF2-40B4-BE49-F238E27FC236}">
                <a16:creationId xmlns:a16="http://schemas.microsoft.com/office/drawing/2014/main" id="{5CBB5E03-BEC6-B969-4E43-5994CB4767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4F6D56-52BD-36BE-B97A-6AF4036DC9DF}"/>
              </a:ext>
            </a:extLst>
          </p:cNvPr>
          <p:cNvSpPr>
            <a:spLocks noGrp="1"/>
          </p:cNvSpPr>
          <p:nvPr>
            <p:ph type="sldNum" sz="quarter" idx="12"/>
          </p:nvPr>
        </p:nvSpPr>
        <p:spPr/>
        <p:txBody>
          <a:bodyPr/>
          <a:lstStyle/>
          <a:p>
            <a:fld id="{8AB467B9-68BE-0045-8480-E1D4CC82F541}" type="slidenum">
              <a:t>‹nr.›</a:t>
            </a:fld>
            <a:endParaRPr lang="nl-NL"/>
          </a:p>
        </p:txBody>
      </p:sp>
    </p:spTree>
    <p:extLst>
      <p:ext uri="{BB962C8B-B14F-4D97-AF65-F5344CB8AC3E}">
        <p14:creationId xmlns:p14="http://schemas.microsoft.com/office/powerpoint/2010/main" val="363857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A0CA2-B7A3-0DD9-9AD2-9198E5283E8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C2D5D7A-68C6-4FD9-BF01-F80B618E5E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5EA3E0C-67D9-69E8-68A1-28E524B541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A18A207-8D91-EB32-B6D3-17CDA25FC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809BC5A-D453-839D-ABE3-2DA3D95B8D4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23710E2-EAB8-7CF1-C2B5-33EFD31D4EA8}"/>
              </a:ext>
            </a:extLst>
          </p:cNvPr>
          <p:cNvSpPr>
            <a:spLocks noGrp="1"/>
          </p:cNvSpPr>
          <p:nvPr>
            <p:ph type="dt" sz="half" idx="10"/>
          </p:nvPr>
        </p:nvSpPr>
        <p:spPr/>
        <p:txBody>
          <a:bodyPr/>
          <a:lstStyle/>
          <a:p>
            <a:fld id="{0B6E30CF-9965-AB4E-87C9-7E84515DA083}" type="datetimeFigureOut">
              <a:t>16-07-2026</a:t>
            </a:fld>
            <a:endParaRPr lang="nl-NL"/>
          </a:p>
        </p:txBody>
      </p:sp>
      <p:sp>
        <p:nvSpPr>
          <p:cNvPr id="8" name="Tijdelijke aanduiding voor voettekst 7">
            <a:extLst>
              <a:ext uri="{FF2B5EF4-FFF2-40B4-BE49-F238E27FC236}">
                <a16:creationId xmlns:a16="http://schemas.microsoft.com/office/drawing/2014/main" id="{369D3103-7174-9666-77CF-6FECA99A2F9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7F02CB4-E2C9-6257-603F-6383D9A73A85}"/>
              </a:ext>
            </a:extLst>
          </p:cNvPr>
          <p:cNvSpPr>
            <a:spLocks noGrp="1"/>
          </p:cNvSpPr>
          <p:nvPr>
            <p:ph type="sldNum" sz="quarter" idx="12"/>
          </p:nvPr>
        </p:nvSpPr>
        <p:spPr/>
        <p:txBody>
          <a:bodyPr/>
          <a:lstStyle/>
          <a:p>
            <a:fld id="{8AB467B9-68BE-0045-8480-E1D4CC82F541}" type="slidenum">
              <a:t>‹nr.›</a:t>
            </a:fld>
            <a:endParaRPr lang="nl-NL"/>
          </a:p>
        </p:txBody>
      </p:sp>
    </p:spTree>
    <p:extLst>
      <p:ext uri="{BB962C8B-B14F-4D97-AF65-F5344CB8AC3E}">
        <p14:creationId xmlns:p14="http://schemas.microsoft.com/office/powerpoint/2010/main" val="230659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F45D0-EE9F-D773-416B-077B8123D0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B385D11-F6BD-A43E-6BD5-E1D74489FD6C}"/>
              </a:ext>
            </a:extLst>
          </p:cNvPr>
          <p:cNvSpPr>
            <a:spLocks noGrp="1"/>
          </p:cNvSpPr>
          <p:nvPr>
            <p:ph type="dt" sz="half" idx="10"/>
          </p:nvPr>
        </p:nvSpPr>
        <p:spPr/>
        <p:txBody>
          <a:bodyPr/>
          <a:lstStyle/>
          <a:p>
            <a:fld id="{0B6E30CF-9965-AB4E-87C9-7E84515DA083}" type="datetimeFigureOut">
              <a:t>16-07-2026</a:t>
            </a:fld>
            <a:endParaRPr lang="nl-NL"/>
          </a:p>
        </p:txBody>
      </p:sp>
      <p:sp>
        <p:nvSpPr>
          <p:cNvPr id="4" name="Tijdelijke aanduiding voor voettekst 3">
            <a:extLst>
              <a:ext uri="{FF2B5EF4-FFF2-40B4-BE49-F238E27FC236}">
                <a16:creationId xmlns:a16="http://schemas.microsoft.com/office/drawing/2014/main" id="{E8CE6449-1FF1-3A0B-E6C9-1FA77A945A1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9E37E4D-0C92-396E-9CFB-075F618AE6E0}"/>
              </a:ext>
            </a:extLst>
          </p:cNvPr>
          <p:cNvSpPr>
            <a:spLocks noGrp="1"/>
          </p:cNvSpPr>
          <p:nvPr>
            <p:ph type="sldNum" sz="quarter" idx="12"/>
          </p:nvPr>
        </p:nvSpPr>
        <p:spPr/>
        <p:txBody>
          <a:bodyPr/>
          <a:lstStyle/>
          <a:p>
            <a:fld id="{8AB467B9-68BE-0045-8480-E1D4CC82F541}" type="slidenum">
              <a:t>‹nr.›</a:t>
            </a:fld>
            <a:endParaRPr lang="nl-NL"/>
          </a:p>
        </p:txBody>
      </p:sp>
    </p:spTree>
    <p:extLst>
      <p:ext uri="{BB962C8B-B14F-4D97-AF65-F5344CB8AC3E}">
        <p14:creationId xmlns:p14="http://schemas.microsoft.com/office/powerpoint/2010/main" val="256531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3717419-B46C-54E9-D9C4-50EF35FFBD2B}"/>
              </a:ext>
            </a:extLst>
          </p:cNvPr>
          <p:cNvSpPr>
            <a:spLocks noGrp="1"/>
          </p:cNvSpPr>
          <p:nvPr>
            <p:ph type="dt" sz="half" idx="10"/>
          </p:nvPr>
        </p:nvSpPr>
        <p:spPr/>
        <p:txBody>
          <a:bodyPr/>
          <a:lstStyle/>
          <a:p>
            <a:fld id="{0B6E30CF-9965-AB4E-87C9-7E84515DA083}" type="datetimeFigureOut">
              <a:t>16-07-2026</a:t>
            </a:fld>
            <a:endParaRPr lang="nl-NL"/>
          </a:p>
        </p:txBody>
      </p:sp>
      <p:sp>
        <p:nvSpPr>
          <p:cNvPr id="3" name="Tijdelijke aanduiding voor voettekst 2">
            <a:extLst>
              <a:ext uri="{FF2B5EF4-FFF2-40B4-BE49-F238E27FC236}">
                <a16:creationId xmlns:a16="http://schemas.microsoft.com/office/drawing/2014/main" id="{9611AB26-FE06-D7C7-2C5D-0D782903EFE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A40630B-99AE-81C9-248A-5A156701B15C}"/>
              </a:ext>
            </a:extLst>
          </p:cNvPr>
          <p:cNvSpPr>
            <a:spLocks noGrp="1"/>
          </p:cNvSpPr>
          <p:nvPr>
            <p:ph type="sldNum" sz="quarter" idx="12"/>
          </p:nvPr>
        </p:nvSpPr>
        <p:spPr/>
        <p:txBody>
          <a:bodyPr/>
          <a:lstStyle/>
          <a:p>
            <a:fld id="{8AB467B9-68BE-0045-8480-E1D4CC82F541}" type="slidenum">
              <a:t>‹nr.›</a:t>
            </a:fld>
            <a:endParaRPr lang="nl-NL"/>
          </a:p>
        </p:txBody>
      </p:sp>
    </p:spTree>
    <p:extLst>
      <p:ext uri="{BB962C8B-B14F-4D97-AF65-F5344CB8AC3E}">
        <p14:creationId xmlns:p14="http://schemas.microsoft.com/office/powerpoint/2010/main" val="116369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9A1419-03A6-5A47-7D7B-9A5EAA61F7A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D6238FC-C7B3-593B-13D0-E266EC0109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278BB47-A4C9-E0C8-E14F-AA0785B8C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BE51EFB-1CC2-F54F-6F03-0CC4AB7CF7E2}"/>
              </a:ext>
            </a:extLst>
          </p:cNvPr>
          <p:cNvSpPr>
            <a:spLocks noGrp="1"/>
          </p:cNvSpPr>
          <p:nvPr>
            <p:ph type="dt" sz="half" idx="10"/>
          </p:nvPr>
        </p:nvSpPr>
        <p:spPr/>
        <p:txBody>
          <a:bodyPr/>
          <a:lstStyle/>
          <a:p>
            <a:fld id="{0B6E30CF-9965-AB4E-87C9-7E84515DA083}" type="datetimeFigureOut">
              <a:t>16-07-2026</a:t>
            </a:fld>
            <a:endParaRPr lang="nl-NL"/>
          </a:p>
        </p:txBody>
      </p:sp>
      <p:sp>
        <p:nvSpPr>
          <p:cNvPr id="6" name="Tijdelijke aanduiding voor voettekst 5">
            <a:extLst>
              <a:ext uri="{FF2B5EF4-FFF2-40B4-BE49-F238E27FC236}">
                <a16:creationId xmlns:a16="http://schemas.microsoft.com/office/drawing/2014/main" id="{46E8E791-B23A-03B7-842B-63338315B8E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E8E1AC-C82C-AFF6-3F1E-C55AE3D3F9C8}"/>
              </a:ext>
            </a:extLst>
          </p:cNvPr>
          <p:cNvSpPr>
            <a:spLocks noGrp="1"/>
          </p:cNvSpPr>
          <p:nvPr>
            <p:ph type="sldNum" sz="quarter" idx="12"/>
          </p:nvPr>
        </p:nvSpPr>
        <p:spPr/>
        <p:txBody>
          <a:bodyPr/>
          <a:lstStyle/>
          <a:p>
            <a:fld id="{8AB467B9-68BE-0045-8480-E1D4CC82F541}" type="slidenum">
              <a:t>‹nr.›</a:t>
            </a:fld>
            <a:endParaRPr lang="nl-NL"/>
          </a:p>
        </p:txBody>
      </p:sp>
    </p:spTree>
    <p:extLst>
      <p:ext uri="{BB962C8B-B14F-4D97-AF65-F5344CB8AC3E}">
        <p14:creationId xmlns:p14="http://schemas.microsoft.com/office/powerpoint/2010/main" val="349663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0F7D3-11A4-DB7E-77A4-DF35FCC16F8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B39570B-EDC2-AD50-4B34-2B3730905E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5609892-A1AE-AB67-8E47-EFD723DA8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62DE743-F511-FB60-EBF4-18904AC9BA68}"/>
              </a:ext>
            </a:extLst>
          </p:cNvPr>
          <p:cNvSpPr>
            <a:spLocks noGrp="1"/>
          </p:cNvSpPr>
          <p:nvPr>
            <p:ph type="dt" sz="half" idx="10"/>
          </p:nvPr>
        </p:nvSpPr>
        <p:spPr/>
        <p:txBody>
          <a:bodyPr/>
          <a:lstStyle/>
          <a:p>
            <a:fld id="{0B6E30CF-9965-AB4E-87C9-7E84515DA083}" type="datetimeFigureOut">
              <a:t>16-07-2026</a:t>
            </a:fld>
            <a:endParaRPr lang="nl-NL"/>
          </a:p>
        </p:txBody>
      </p:sp>
      <p:sp>
        <p:nvSpPr>
          <p:cNvPr id="6" name="Tijdelijke aanduiding voor voettekst 5">
            <a:extLst>
              <a:ext uri="{FF2B5EF4-FFF2-40B4-BE49-F238E27FC236}">
                <a16:creationId xmlns:a16="http://schemas.microsoft.com/office/drawing/2014/main" id="{22E1B227-FF68-ABBC-CC3D-90031C76134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CA23E5-8FF9-5BEF-105E-699CD9D56C1E}"/>
              </a:ext>
            </a:extLst>
          </p:cNvPr>
          <p:cNvSpPr>
            <a:spLocks noGrp="1"/>
          </p:cNvSpPr>
          <p:nvPr>
            <p:ph type="sldNum" sz="quarter" idx="12"/>
          </p:nvPr>
        </p:nvSpPr>
        <p:spPr/>
        <p:txBody>
          <a:bodyPr/>
          <a:lstStyle/>
          <a:p>
            <a:fld id="{8AB467B9-68BE-0045-8480-E1D4CC82F541}" type="slidenum">
              <a:t>‹nr.›</a:t>
            </a:fld>
            <a:endParaRPr lang="nl-NL"/>
          </a:p>
        </p:txBody>
      </p:sp>
    </p:spTree>
    <p:extLst>
      <p:ext uri="{BB962C8B-B14F-4D97-AF65-F5344CB8AC3E}">
        <p14:creationId xmlns:p14="http://schemas.microsoft.com/office/powerpoint/2010/main" val="425003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2C3C485-1DC7-B45B-DF6E-E39205419D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F85817C-AADC-449B-3FD2-FAF8FA663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1C9E0D-EE5D-EA9E-3539-F20468523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6E30CF-9965-AB4E-87C9-7E84515DA083}" type="datetimeFigureOut">
              <a:t>16-07-2026</a:t>
            </a:fld>
            <a:endParaRPr lang="nl-NL"/>
          </a:p>
        </p:txBody>
      </p:sp>
      <p:sp>
        <p:nvSpPr>
          <p:cNvPr id="5" name="Tijdelijke aanduiding voor voettekst 4">
            <a:extLst>
              <a:ext uri="{FF2B5EF4-FFF2-40B4-BE49-F238E27FC236}">
                <a16:creationId xmlns:a16="http://schemas.microsoft.com/office/drawing/2014/main" id="{3BCB58B0-F71C-0AB7-788E-F92A0D6B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0539F53B-1BE8-C127-5ECC-773A73BFD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B467B9-68BE-0045-8480-E1D4CC82F541}" type="slidenum">
              <a:t>‹nr.›</a:t>
            </a:fld>
            <a:endParaRPr lang="nl-NL"/>
          </a:p>
        </p:txBody>
      </p:sp>
    </p:spTree>
    <p:extLst>
      <p:ext uri="{BB962C8B-B14F-4D97-AF65-F5344CB8AC3E}">
        <p14:creationId xmlns:p14="http://schemas.microsoft.com/office/powerpoint/2010/main" val="303353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bergenopzoom.zorggenoot.nl/" TargetMode="External"/><Relationship Id="rId7" Type="http://schemas.openxmlformats.org/officeDocument/2006/relationships/image" Target="../media/image29.png"/><Relationship Id="rId2" Type="http://schemas.openxmlformats.org/officeDocument/2006/relationships/hyperlink" Target="https://altena.zorggenoot.nl/"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tmz-breda.nl/zorggenoot/" TargetMode="External"/><Relationship Id="rId4" Type="http://schemas.openxmlformats.org/officeDocument/2006/relationships/hyperlink" Target="https://oosterhout.zorggenoot.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8370D522-0E22-B8B8-B30A-6970579A6826}"/>
              </a:ext>
            </a:extLst>
          </p:cNvPr>
          <p:cNvSpPr/>
          <p:nvPr/>
        </p:nvSpPr>
        <p:spPr>
          <a:xfrm>
            <a:off x="0" y="2164"/>
            <a:ext cx="12192000" cy="4773270"/>
          </a:xfrm>
          <a:prstGeom prst="rect">
            <a:avLst/>
          </a:prstGeom>
          <a:solidFill>
            <a:srgbClr val="F5F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2">
                  <a:lumMod val="10000"/>
                  <a:lumOff val="90000"/>
                </a:schemeClr>
              </a:solidFill>
            </a:endParaRPr>
          </a:p>
        </p:txBody>
      </p:sp>
      <p:pic>
        <p:nvPicPr>
          <p:cNvPr id="2" name="Afbeelding 1">
            <a:extLst>
              <a:ext uri="{FF2B5EF4-FFF2-40B4-BE49-F238E27FC236}">
                <a16:creationId xmlns:a16="http://schemas.microsoft.com/office/drawing/2014/main" id="{A52AC972-BE9E-DADD-D78A-BAD83DE6FA23}"/>
              </a:ext>
            </a:extLst>
          </p:cNvPr>
          <p:cNvPicPr>
            <a:picLocks noChangeAspect="1"/>
          </p:cNvPicPr>
          <p:nvPr/>
        </p:nvPicPr>
        <p:blipFill>
          <a:blip r:embed="rId2"/>
          <a:stretch>
            <a:fillRect/>
          </a:stretch>
        </p:blipFill>
        <p:spPr>
          <a:xfrm>
            <a:off x="937728" y="4911905"/>
            <a:ext cx="1897885" cy="1155715"/>
          </a:xfrm>
          <a:prstGeom prst="rect">
            <a:avLst/>
          </a:prstGeom>
        </p:spPr>
      </p:pic>
      <p:pic>
        <p:nvPicPr>
          <p:cNvPr id="3" name="Afbeelding 2">
            <a:extLst>
              <a:ext uri="{FF2B5EF4-FFF2-40B4-BE49-F238E27FC236}">
                <a16:creationId xmlns:a16="http://schemas.microsoft.com/office/drawing/2014/main" id="{1137A4EA-3EFE-F7D7-8388-9DCD6FBFEE90}"/>
              </a:ext>
            </a:extLst>
          </p:cNvPr>
          <p:cNvPicPr>
            <a:picLocks noChangeAspect="1"/>
          </p:cNvPicPr>
          <p:nvPr/>
        </p:nvPicPr>
        <p:blipFill>
          <a:blip r:embed="rId3"/>
          <a:srcRect t="21355" b="27195"/>
          <a:stretch>
            <a:fillRect/>
          </a:stretch>
        </p:blipFill>
        <p:spPr>
          <a:xfrm>
            <a:off x="7565720" y="5148038"/>
            <a:ext cx="2564076" cy="657856"/>
          </a:xfrm>
          <a:prstGeom prst="rect">
            <a:avLst/>
          </a:prstGeom>
        </p:spPr>
      </p:pic>
      <p:pic>
        <p:nvPicPr>
          <p:cNvPr id="5" name="Afbeelding 4">
            <a:extLst>
              <a:ext uri="{FF2B5EF4-FFF2-40B4-BE49-F238E27FC236}">
                <a16:creationId xmlns:a16="http://schemas.microsoft.com/office/drawing/2014/main" id="{6494EA24-A92F-1E46-E495-3BDD63929676}"/>
              </a:ext>
            </a:extLst>
          </p:cNvPr>
          <p:cNvPicPr>
            <a:picLocks noChangeAspect="1"/>
          </p:cNvPicPr>
          <p:nvPr/>
        </p:nvPicPr>
        <p:blipFill>
          <a:blip r:embed="rId4"/>
          <a:stretch>
            <a:fillRect/>
          </a:stretch>
        </p:blipFill>
        <p:spPr>
          <a:xfrm>
            <a:off x="3660636" y="4931287"/>
            <a:ext cx="3080061" cy="856257"/>
          </a:xfrm>
          <a:prstGeom prst="rect">
            <a:avLst/>
          </a:prstGeom>
        </p:spPr>
      </p:pic>
      <p:pic>
        <p:nvPicPr>
          <p:cNvPr id="6" name="Afbeelding 5">
            <a:extLst>
              <a:ext uri="{FF2B5EF4-FFF2-40B4-BE49-F238E27FC236}">
                <a16:creationId xmlns:a16="http://schemas.microsoft.com/office/drawing/2014/main" id="{D2EA4361-F7F3-5ED4-DA94-B3788A305D03}"/>
              </a:ext>
            </a:extLst>
          </p:cNvPr>
          <p:cNvPicPr>
            <a:picLocks noChangeAspect="1"/>
          </p:cNvPicPr>
          <p:nvPr/>
        </p:nvPicPr>
        <p:blipFill>
          <a:blip r:embed="rId5"/>
          <a:srcRect l="12578" t="34777" r="23497" b="42091"/>
          <a:stretch>
            <a:fillRect/>
          </a:stretch>
        </p:blipFill>
        <p:spPr>
          <a:xfrm>
            <a:off x="154306" y="6297464"/>
            <a:ext cx="1782183" cy="428227"/>
          </a:xfrm>
          <a:prstGeom prst="rect">
            <a:avLst/>
          </a:prstGeom>
        </p:spPr>
      </p:pic>
      <p:cxnSp>
        <p:nvCxnSpPr>
          <p:cNvPr id="7" name="Rechte verbindingslijn 6">
            <a:extLst>
              <a:ext uri="{FF2B5EF4-FFF2-40B4-BE49-F238E27FC236}">
                <a16:creationId xmlns:a16="http://schemas.microsoft.com/office/drawing/2014/main" id="{A0C74885-5C48-8D43-E38A-8AA9DD163529}"/>
              </a:ext>
            </a:extLst>
          </p:cNvPr>
          <p:cNvCxnSpPr/>
          <p:nvPr/>
        </p:nvCxnSpPr>
        <p:spPr>
          <a:xfrm flipH="1">
            <a:off x="0" y="6180662"/>
            <a:ext cx="12192000" cy="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8" name="Titel 1">
            <a:extLst>
              <a:ext uri="{FF2B5EF4-FFF2-40B4-BE49-F238E27FC236}">
                <a16:creationId xmlns:a16="http://schemas.microsoft.com/office/drawing/2014/main" id="{3AE792B0-9873-A5CE-627F-88AF06650331}"/>
              </a:ext>
            </a:extLst>
          </p:cNvPr>
          <p:cNvSpPr txBox="1">
            <a:spLocks/>
          </p:cNvSpPr>
          <p:nvPr/>
        </p:nvSpPr>
        <p:spPr>
          <a:xfrm>
            <a:off x="2066332" y="6432340"/>
            <a:ext cx="6524512" cy="30075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1050" dirty="0"/>
              <a:t>Regionale pilot West-Brabant: Een nieuw, gezamenlijk initiatief voor inwoners met vragen over welzijn en (mantel)zorg</a:t>
            </a:r>
          </a:p>
        </p:txBody>
      </p:sp>
      <p:sp>
        <p:nvSpPr>
          <p:cNvPr id="9" name="Titel 1">
            <a:extLst>
              <a:ext uri="{FF2B5EF4-FFF2-40B4-BE49-F238E27FC236}">
                <a16:creationId xmlns:a16="http://schemas.microsoft.com/office/drawing/2014/main" id="{6543274E-367A-BA7D-52CC-B36549970D86}"/>
              </a:ext>
            </a:extLst>
          </p:cNvPr>
          <p:cNvSpPr txBox="1">
            <a:spLocks/>
          </p:cNvSpPr>
          <p:nvPr/>
        </p:nvSpPr>
        <p:spPr>
          <a:xfrm>
            <a:off x="837247" y="2291537"/>
            <a:ext cx="5903450" cy="2067422"/>
          </a:xfrm>
          <a:prstGeom prst="rect">
            <a:avLst/>
          </a:prstGeom>
        </p:spPr>
        <p:txBody>
          <a:bodyPr/>
          <a:lstStyle>
            <a:lvl1pPr algn="l" defTabSz="1371600" rtl="0" eaLnBrk="1" latinLnBrk="0" hangingPunct="1">
              <a:lnSpc>
                <a:spcPct val="90000"/>
              </a:lnSpc>
              <a:spcBef>
                <a:spcPct val="0"/>
              </a:spcBef>
              <a:buNone/>
              <a:defRPr sz="6600" b="1" i="0" kern="1200">
                <a:solidFill>
                  <a:schemeClr val="tx1"/>
                </a:solidFill>
                <a:latin typeface="Source Serif Pro" panose="02040603050405020204" pitchFamily="18" charset="0"/>
                <a:ea typeface="Source Serif Pro" panose="02040603050405020204" pitchFamily="18" charset="0"/>
                <a:cs typeface="+mj-cs"/>
              </a:defRPr>
            </a:lvl1pPr>
          </a:lstStyle>
          <a:p>
            <a:r>
              <a:rPr lang="nl-NL" sz="1600" b="0" dirty="0">
                <a:solidFill>
                  <a:schemeClr val="tx1">
                    <a:lumMod val="75000"/>
                    <a:lumOff val="25000"/>
                  </a:schemeClr>
                </a:solidFill>
                <a:latin typeface="+mn-lt"/>
              </a:rPr>
              <a:t>Iedere dag zetten mensen zich in voor een ander. Dat verdient waardering en goede ondersteuning. Het vinden van de juiste informatie of ondersteuning voelt soms als een zoektocht door een doolhof van regelingen, loketten en organisaties.</a:t>
            </a:r>
          </a:p>
          <a:p>
            <a:endParaRPr lang="nl-NL" sz="1600" b="0" dirty="0">
              <a:solidFill>
                <a:schemeClr val="tx1">
                  <a:lumMod val="75000"/>
                  <a:lumOff val="25000"/>
                </a:schemeClr>
              </a:solidFill>
              <a:latin typeface="+mn-lt"/>
            </a:endParaRPr>
          </a:p>
          <a:p>
            <a:r>
              <a:rPr lang="nl-NL" sz="1600" b="0" dirty="0">
                <a:solidFill>
                  <a:schemeClr val="tx1">
                    <a:lumMod val="75000"/>
                    <a:lumOff val="25000"/>
                  </a:schemeClr>
                </a:solidFill>
                <a:latin typeface="+mn-lt"/>
              </a:rPr>
              <a:t>Daarom introduceren </a:t>
            </a:r>
            <a:r>
              <a:rPr lang="nl-NL" sz="1600" dirty="0">
                <a:solidFill>
                  <a:schemeClr val="tx1">
                    <a:lumMod val="75000"/>
                    <a:lumOff val="25000"/>
                  </a:schemeClr>
                </a:solidFill>
                <a:latin typeface="+mn-lt"/>
              </a:rPr>
              <a:t>de pilot-gemeenten Altena, Bergen op Zoom en Oosterhout samen met partners </a:t>
            </a:r>
            <a:r>
              <a:rPr lang="nl-NL" sz="1600" b="0" dirty="0">
                <a:solidFill>
                  <a:schemeClr val="tx1">
                    <a:lumMod val="75000"/>
                    <a:lumOff val="25000"/>
                  </a:schemeClr>
                </a:solidFill>
                <a:latin typeface="+mn-lt"/>
              </a:rPr>
              <a:t>een platform dat </a:t>
            </a:r>
          </a:p>
          <a:p>
            <a:r>
              <a:rPr lang="nl-NL" sz="1600" b="0" dirty="0">
                <a:solidFill>
                  <a:schemeClr val="tx1">
                    <a:lumMod val="75000"/>
                    <a:lumOff val="25000"/>
                  </a:schemeClr>
                </a:solidFill>
                <a:latin typeface="+mn-lt"/>
              </a:rPr>
              <a:t>hierbij gaat helpen: Zorggenoot. </a:t>
            </a:r>
          </a:p>
        </p:txBody>
      </p:sp>
      <p:pic>
        <p:nvPicPr>
          <p:cNvPr id="11" name="Afbeelding 10">
            <a:extLst>
              <a:ext uri="{FF2B5EF4-FFF2-40B4-BE49-F238E27FC236}">
                <a16:creationId xmlns:a16="http://schemas.microsoft.com/office/drawing/2014/main" id="{3ADA756C-1A18-ADEA-0981-561182F83846}"/>
              </a:ext>
            </a:extLst>
          </p:cNvPr>
          <p:cNvPicPr>
            <a:picLocks noChangeAspect="1"/>
          </p:cNvPicPr>
          <p:nvPr/>
        </p:nvPicPr>
        <p:blipFill>
          <a:blip r:embed="rId6"/>
          <a:srcRect r="1513" b="3761"/>
          <a:stretch>
            <a:fillRect/>
          </a:stretch>
        </p:blipFill>
        <p:spPr>
          <a:xfrm>
            <a:off x="7156174" y="133987"/>
            <a:ext cx="4787348" cy="4509624"/>
          </a:xfrm>
          <a:prstGeom prst="rect">
            <a:avLst/>
          </a:prstGeom>
        </p:spPr>
      </p:pic>
      <p:sp>
        <p:nvSpPr>
          <p:cNvPr id="10" name="Titel 1">
            <a:extLst>
              <a:ext uri="{FF2B5EF4-FFF2-40B4-BE49-F238E27FC236}">
                <a16:creationId xmlns:a16="http://schemas.microsoft.com/office/drawing/2014/main" id="{1DF89F8F-9F13-4ED5-8D61-19AF1617F598}"/>
              </a:ext>
            </a:extLst>
          </p:cNvPr>
          <p:cNvSpPr txBox="1">
            <a:spLocks/>
          </p:cNvSpPr>
          <p:nvPr/>
        </p:nvSpPr>
        <p:spPr>
          <a:xfrm>
            <a:off x="1257301" y="424312"/>
            <a:ext cx="7916516" cy="145291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200">
                <a:solidFill>
                  <a:srgbClr val="DE4E2C"/>
                </a:solidFill>
                <a:latin typeface="Source Serif Pro" panose="02040603050405020204" pitchFamily="18" charset="0"/>
                <a:ea typeface="Source Serif Pro" panose="02040603050405020204" pitchFamily="18" charset="0"/>
              </a:rPr>
              <a:t>Cari van Zorggenoot: </a:t>
            </a:r>
            <a:r>
              <a:rPr lang="nl-NL" sz="3200">
                <a:solidFill>
                  <a:schemeClr val="tx1">
                    <a:lumMod val="75000"/>
                    <a:lumOff val="25000"/>
                  </a:schemeClr>
                </a:solidFill>
                <a:latin typeface="Source Serif Pro"/>
                <a:ea typeface="Source Serif Pro"/>
              </a:rPr>
              <a:t>lokaal en gericht op handelingsperspectief </a:t>
            </a:r>
            <a:r>
              <a:rPr lang="nl-NL" sz="3200">
                <a:solidFill>
                  <a:srgbClr val="DE4E2C"/>
                </a:solidFill>
                <a:latin typeface="Source Serif Pro" panose="02040603050405020204" pitchFamily="18" charset="0"/>
                <a:ea typeface="Source Serif Pro" panose="02040603050405020204" pitchFamily="18" charset="0"/>
              </a:rPr>
              <a:t>voor mantelzorgers, inwoners en professionals</a:t>
            </a:r>
          </a:p>
        </p:txBody>
      </p:sp>
      <p:pic>
        <p:nvPicPr>
          <p:cNvPr id="12" name="Afbeelding 11">
            <a:extLst>
              <a:ext uri="{FF2B5EF4-FFF2-40B4-BE49-F238E27FC236}">
                <a16:creationId xmlns:a16="http://schemas.microsoft.com/office/drawing/2014/main" id="{C849607C-FF0A-1D13-1EC2-8C72EDC47EA6}"/>
              </a:ext>
            </a:extLst>
          </p:cNvPr>
          <p:cNvPicPr>
            <a:picLocks noChangeAspect="1"/>
          </p:cNvPicPr>
          <p:nvPr/>
        </p:nvPicPr>
        <p:blipFill>
          <a:blip r:embed="rId7"/>
          <a:stretch>
            <a:fillRect/>
          </a:stretch>
        </p:blipFill>
        <p:spPr>
          <a:xfrm>
            <a:off x="9920176" y="2567072"/>
            <a:ext cx="1803991" cy="1803991"/>
          </a:xfrm>
          <a:prstGeom prst="rect">
            <a:avLst/>
          </a:prstGeom>
        </p:spPr>
      </p:pic>
    </p:spTree>
    <p:extLst>
      <p:ext uri="{BB962C8B-B14F-4D97-AF65-F5344CB8AC3E}">
        <p14:creationId xmlns:p14="http://schemas.microsoft.com/office/powerpoint/2010/main" val="352933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EF99F35-755F-A865-40D7-173CC1B745D4}"/>
              </a:ext>
            </a:extLst>
          </p:cNvPr>
          <p:cNvPicPr>
            <a:picLocks noChangeAspect="1"/>
          </p:cNvPicPr>
          <p:nvPr/>
        </p:nvPicPr>
        <p:blipFill>
          <a:blip r:embed="rId2"/>
          <a:srcRect b="69783"/>
          <a:stretch>
            <a:fillRect/>
          </a:stretch>
        </p:blipFill>
        <p:spPr>
          <a:xfrm>
            <a:off x="8458639" y="2341929"/>
            <a:ext cx="3422060" cy="527306"/>
          </a:xfrm>
          <a:prstGeom prst="rect">
            <a:avLst/>
          </a:prstGeom>
        </p:spPr>
      </p:pic>
      <p:pic>
        <p:nvPicPr>
          <p:cNvPr id="6" name="Afbeelding 5">
            <a:extLst>
              <a:ext uri="{FF2B5EF4-FFF2-40B4-BE49-F238E27FC236}">
                <a16:creationId xmlns:a16="http://schemas.microsoft.com/office/drawing/2014/main" id="{6CB50DE2-642E-4B93-88AB-C9D8A94555A9}"/>
              </a:ext>
            </a:extLst>
          </p:cNvPr>
          <p:cNvPicPr>
            <a:picLocks noChangeAspect="1"/>
          </p:cNvPicPr>
          <p:nvPr/>
        </p:nvPicPr>
        <p:blipFill>
          <a:blip r:embed="rId3"/>
          <a:stretch>
            <a:fillRect/>
          </a:stretch>
        </p:blipFill>
        <p:spPr>
          <a:xfrm>
            <a:off x="6955619" y="3031883"/>
            <a:ext cx="4512981" cy="786744"/>
          </a:xfrm>
          <a:prstGeom prst="rect">
            <a:avLst/>
          </a:prstGeom>
        </p:spPr>
      </p:pic>
      <p:pic>
        <p:nvPicPr>
          <p:cNvPr id="7" name="Afbeelding 6">
            <a:extLst>
              <a:ext uri="{FF2B5EF4-FFF2-40B4-BE49-F238E27FC236}">
                <a16:creationId xmlns:a16="http://schemas.microsoft.com/office/drawing/2014/main" id="{F5D65D3E-D5DB-AB14-24A8-6224E42A16E3}"/>
              </a:ext>
            </a:extLst>
          </p:cNvPr>
          <p:cNvPicPr>
            <a:picLocks noChangeAspect="1"/>
          </p:cNvPicPr>
          <p:nvPr/>
        </p:nvPicPr>
        <p:blipFill>
          <a:blip r:embed="rId4"/>
          <a:srcRect t="22021"/>
          <a:stretch>
            <a:fillRect/>
          </a:stretch>
        </p:blipFill>
        <p:spPr>
          <a:xfrm>
            <a:off x="6266078" y="1406769"/>
            <a:ext cx="4793732" cy="805892"/>
          </a:xfrm>
          <a:prstGeom prst="rect">
            <a:avLst/>
          </a:prstGeom>
        </p:spPr>
      </p:pic>
      <p:pic>
        <p:nvPicPr>
          <p:cNvPr id="8" name="Afbeelding 7">
            <a:extLst>
              <a:ext uri="{FF2B5EF4-FFF2-40B4-BE49-F238E27FC236}">
                <a16:creationId xmlns:a16="http://schemas.microsoft.com/office/drawing/2014/main" id="{D584091C-4531-7ECA-E8A1-9BC3786C3D85}"/>
              </a:ext>
            </a:extLst>
          </p:cNvPr>
          <p:cNvPicPr>
            <a:picLocks noChangeAspect="1"/>
          </p:cNvPicPr>
          <p:nvPr/>
        </p:nvPicPr>
        <p:blipFill>
          <a:blip r:embed="rId5"/>
          <a:stretch>
            <a:fillRect/>
          </a:stretch>
        </p:blipFill>
        <p:spPr>
          <a:xfrm>
            <a:off x="723400" y="3818627"/>
            <a:ext cx="2693783" cy="931972"/>
          </a:xfrm>
          <a:prstGeom prst="rect">
            <a:avLst/>
          </a:prstGeom>
        </p:spPr>
      </p:pic>
      <p:pic>
        <p:nvPicPr>
          <p:cNvPr id="9" name="Afbeelding 8">
            <a:extLst>
              <a:ext uri="{FF2B5EF4-FFF2-40B4-BE49-F238E27FC236}">
                <a16:creationId xmlns:a16="http://schemas.microsoft.com/office/drawing/2014/main" id="{693CB984-871B-8AE4-8395-E17006900427}"/>
              </a:ext>
            </a:extLst>
          </p:cNvPr>
          <p:cNvPicPr>
            <a:picLocks noChangeAspect="1"/>
          </p:cNvPicPr>
          <p:nvPr/>
        </p:nvPicPr>
        <p:blipFill>
          <a:blip r:embed="rId6"/>
          <a:stretch>
            <a:fillRect/>
          </a:stretch>
        </p:blipFill>
        <p:spPr>
          <a:xfrm>
            <a:off x="327766" y="1930146"/>
            <a:ext cx="4905202" cy="282515"/>
          </a:xfrm>
          <a:prstGeom prst="rect">
            <a:avLst/>
          </a:prstGeom>
        </p:spPr>
      </p:pic>
      <p:pic>
        <p:nvPicPr>
          <p:cNvPr id="11" name="Afbeelding 10">
            <a:extLst>
              <a:ext uri="{FF2B5EF4-FFF2-40B4-BE49-F238E27FC236}">
                <a16:creationId xmlns:a16="http://schemas.microsoft.com/office/drawing/2014/main" id="{E35030EB-1AED-CE9D-26CB-DE81D5758C00}"/>
              </a:ext>
            </a:extLst>
          </p:cNvPr>
          <p:cNvPicPr>
            <a:picLocks noChangeAspect="1"/>
          </p:cNvPicPr>
          <p:nvPr/>
        </p:nvPicPr>
        <p:blipFill>
          <a:blip r:embed="rId7"/>
          <a:stretch>
            <a:fillRect/>
          </a:stretch>
        </p:blipFill>
        <p:spPr>
          <a:xfrm>
            <a:off x="1194367" y="2247011"/>
            <a:ext cx="4818133" cy="924026"/>
          </a:xfrm>
          <a:prstGeom prst="rect">
            <a:avLst/>
          </a:prstGeom>
        </p:spPr>
      </p:pic>
      <p:sp>
        <p:nvSpPr>
          <p:cNvPr id="4" name="Titel 1">
            <a:extLst>
              <a:ext uri="{FF2B5EF4-FFF2-40B4-BE49-F238E27FC236}">
                <a16:creationId xmlns:a16="http://schemas.microsoft.com/office/drawing/2014/main" id="{DDC691E9-805A-0D54-0C43-A312A353ED81}"/>
              </a:ext>
            </a:extLst>
          </p:cNvPr>
          <p:cNvSpPr>
            <a:spLocks noGrp="1"/>
          </p:cNvSpPr>
          <p:nvPr>
            <p:ph type="title"/>
          </p:nvPr>
        </p:nvSpPr>
        <p:spPr>
          <a:xfrm>
            <a:off x="1257300" y="424312"/>
            <a:ext cx="7386969" cy="1313550"/>
          </a:xfrm>
        </p:spPr>
        <p:txBody>
          <a:bodyPr anchor="t">
            <a:noAutofit/>
          </a:bodyPr>
          <a:lstStyle/>
          <a:p>
            <a:r>
              <a:rPr lang="nl-NL" sz="2600">
                <a:solidFill>
                  <a:srgbClr val="DE4E2C"/>
                </a:solidFill>
                <a:latin typeface="Source Serif Pro" panose="02040603050405020204" pitchFamily="18" charset="0"/>
                <a:ea typeface="Source Serif Pro" panose="02040603050405020204" pitchFamily="18" charset="0"/>
              </a:rPr>
              <a:t>“Er zijn steeds meer mantelzorgers/zorgvragers die verdwalen in het oerwoud aan regels en oplossingen”</a:t>
            </a:r>
          </a:p>
        </p:txBody>
      </p:sp>
      <p:pic>
        <p:nvPicPr>
          <p:cNvPr id="10" name="Picture 2">
            <a:extLst>
              <a:ext uri="{FF2B5EF4-FFF2-40B4-BE49-F238E27FC236}">
                <a16:creationId xmlns:a16="http://schemas.microsoft.com/office/drawing/2014/main" id="{C67368A4-1B72-4582-652D-0564ED0276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3218" y="3025241"/>
            <a:ext cx="5478564" cy="3650523"/>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CB1775E9-EF59-4173-4F25-83E3A8F7C1F4}"/>
              </a:ext>
            </a:extLst>
          </p:cNvPr>
          <p:cNvPicPr>
            <a:picLocks noChangeAspect="1"/>
          </p:cNvPicPr>
          <p:nvPr/>
        </p:nvPicPr>
        <p:blipFill>
          <a:blip r:embed="rId9"/>
          <a:srcRect b="5554"/>
          <a:stretch>
            <a:fillRect/>
          </a:stretch>
        </p:blipFill>
        <p:spPr>
          <a:xfrm>
            <a:off x="-31899" y="6246092"/>
            <a:ext cx="12269972" cy="621956"/>
          </a:xfrm>
          <a:prstGeom prst="rect">
            <a:avLst/>
          </a:prstGeom>
        </p:spPr>
      </p:pic>
    </p:spTree>
    <p:extLst>
      <p:ext uri="{BB962C8B-B14F-4D97-AF65-F5344CB8AC3E}">
        <p14:creationId xmlns:p14="http://schemas.microsoft.com/office/powerpoint/2010/main" val="146019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AEE88-5E2A-3E70-F4D8-6B51B0BD47D7}"/>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D1665F95-24C8-F164-A5B3-4D2BDBFB2F67}"/>
              </a:ext>
            </a:extLst>
          </p:cNvPr>
          <p:cNvSpPr/>
          <p:nvPr/>
        </p:nvSpPr>
        <p:spPr>
          <a:xfrm>
            <a:off x="0" y="0"/>
            <a:ext cx="12192000" cy="6246092"/>
          </a:xfrm>
          <a:prstGeom prst="rect">
            <a:avLst/>
          </a:prstGeom>
          <a:solidFill>
            <a:srgbClr val="F5F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Uitgangspunten…">
            <a:extLst>
              <a:ext uri="{FF2B5EF4-FFF2-40B4-BE49-F238E27FC236}">
                <a16:creationId xmlns:a16="http://schemas.microsoft.com/office/drawing/2014/main" id="{9A81AFBC-F37B-0521-2615-73058213D815}"/>
              </a:ext>
            </a:extLst>
          </p:cNvPr>
          <p:cNvSpPr txBox="1"/>
          <p:nvPr/>
        </p:nvSpPr>
        <p:spPr>
          <a:xfrm>
            <a:off x="1107636" y="1544196"/>
            <a:ext cx="6530393" cy="35855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8100" tIns="38100" rIns="38100" bIns="38100" anchor="t">
            <a:spAutoFit/>
          </a:bodyPr>
          <a:lstStyle/>
          <a:p>
            <a:pPr marL="104775" defTabSz="342900" hangingPunct="0">
              <a:buClr>
                <a:srgbClr val="212121"/>
              </a:buClr>
              <a:buSzPct val="125000"/>
              <a:defRPr sz="4000" b="0">
                <a:solidFill>
                  <a:srgbClr val="212121"/>
                </a:solidFill>
              </a:defRPr>
            </a:pPr>
            <a:r>
              <a:rPr lang="nl-NL" sz="1900" kern="0" dirty="0">
                <a:solidFill>
                  <a:schemeClr val="tx1">
                    <a:lumMod val="75000"/>
                    <a:lumOff val="25000"/>
                  </a:schemeClr>
                </a:solidFill>
                <a:latin typeface="Aptos" panose="020B0004020202020204" pitchFamily="34" charset="0"/>
                <a:sym typeface="Helvetica Neue"/>
              </a:rPr>
              <a:t>Toename aantal thuiswonende ouderen en afname </a:t>
            </a:r>
          </a:p>
          <a:p>
            <a:pPr marL="104775" defTabSz="342900" hangingPunct="0">
              <a:buClr>
                <a:srgbClr val="212121"/>
              </a:buClr>
              <a:buSzPct val="125000"/>
              <a:defRPr sz="4000" b="0">
                <a:solidFill>
                  <a:srgbClr val="212121"/>
                </a:solidFill>
              </a:defRPr>
            </a:pPr>
            <a:r>
              <a:rPr lang="nl-NL" sz="1900" kern="0" dirty="0">
                <a:solidFill>
                  <a:schemeClr val="tx1">
                    <a:lumMod val="75000"/>
                    <a:lumOff val="25000"/>
                  </a:schemeClr>
                </a:solidFill>
                <a:latin typeface="Aptos" panose="020B0004020202020204" pitchFamily="34" charset="0"/>
                <a:sym typeface="Helvetica Neue"/>
              </a:rPr>
              <a:t>aantal zorgprofessionals en mantelzorgers.</a:t>
            </a:r>
          </a:p>
          <a:p>
            <a:pPr marL="104775" defTabSz="342900" hangingPunct="0">
              <a:buClr>
                <a:srgbClr val="212121"/>
              </a:buClr>
              <a:buSzPct val="125000"/>
              <a:defRPr sz="4000" b="0">
                <a:solidFill>
                  <a:srgbClr val="212121"/>
                </a:solidFill>
              </a:defRPr>
            </a:pPr>
            <a:endParaRPr lang="nl-NL" sz="1900" kern="0" dirty="0">
              <a:solidFill>
                <a:schemeClr val="tx1">
                  <a:lumMod val="75000"/>
                  <a:lumOff val="25000"/>
                </a:schemeClr>
              </a:solidFill>
              <a:latin typeface="Aptos" panose="020B0004020202020204" pitchFamily="34" charset="0"/>
              <a:sym typeface="Helvetica Neue"/>
            </a:endParaRPr>
          </a:p>
          <a:p>
            <a:pPr marL="104775" defTabSz="342900" hangingPunct="0">
              <a:buClr>
                <a:srgbClr val="212121"/>
              </a:buClr>
              <a:buSzPct val="125000"/>
              <a:defRPr sz="4000" b="0">
                <a:solidFill>
                  <a:srgbClr val="212121"/>
                </a:solidFill>
              </a:defRPr>
            </a:pPr>
            <a:endParaRPr lang="nl-NL" sz="1900" kern="0" dirty="0">
              <a:solidFill>
                <a:schemeClr val="tx1">
                  <a:lumMod val="75000"/>
                  <a:lumOff val="25000"/>
                </a:schemeClr>
              </a:solidFill>
              <a:latin typeface="Aptos" panose="020B0004020202020204" pitchFamily="34" charset="0"/>
              <a:sym typeface="Helvetica Neue"/>
            </a:endParaRPr>
          </a:p>
          <a:p>
            <a:pPr marL="104775" defTabSz="342900" hangingPunct="0">
              <a:buClr>
                <a:srgbClr val="212121"/>
              </a:buClr>
              <a:buSzPct val="125000"/>
              <a:defRPr sz="4000" b="0">
                <a:solidFill>
                  <a:srgbClr val="212121"/>
                </a:solidFill>
              </a:defRPr>
            </a:pPr>
            <a:r>
              <a:rPr lang="nl-NL" sz="1900" kern="0" dirty="0">
                <a:solidFill>
                  <a:schemeClr val="tx1">
                    <a:lumMod val="75000"/>
                    <a:lumOff val="25000"/>
                  </a:schemeClr>
                </a:solidFill>
                <a:latin typeface="Aptos" panose="020B0004020202020204" pitchFamily="34" charset="0"/>
                <a:sym typeface="Helvetica Neue"/>
              </a:rPr>
              <a:t>De verwachtingen en behoeften van mensen veranderen, terwijl het zorgsysteem steeds complexer wordt.</a:t>
            </a:r>
          </a:p>
          <a:p>
            <a:pPr marL="104775" defTabSz="342900" hangingPunct="0">
              <a:buClr>
                <a:srgbClr val="212121"/>
              </a:buClr>
              <a:buSzPct val="125000"/>
              <a:defRPr sz="4000" b="0">
                <a:solidFill>
                  <a:srgbClr val="212121"/>
                </a:solidFill>
              </a:defRPr>
            </a:pPr>
            <a:endParaRPr lang="nl-NL" sz="1900" kern="0" dirty="0">
              <a:solidFill>
                <a:schemeClr val="tx1">
                  <a:lumMod val="75000"/>
                  <a:lumOff val="25000"/>
                </a:schemeClr>
              </a:solidFill>
              <a:latin typeface="Aptos" panose="020B0004020202020204" pitchFamily="34" charset="0"/>
              <a:sym typeface="Helvetica Neue"/>
            </a:endParaRPr>
          </a:p>
          <a:p>
            <a:pPr marL="104775" defTabSz="342900" hangingPunct="0">
              <a:buClr>
                <a:srgbClr val="212121"/>
              </a:buClr>
              <a:buSzPct val="125000"/>
              <a:defRPr sz="4000" b="0">
                <a:solidFill>
                  <a:srgbClr val="212121"/>
                </a:solidFill>
              </a:defRPr>
            </a:pPr>
            <a:endParaRPr lang="nl-NL" sz="1900" kern="0" dirty="0">
              <a:solidFill>
                <a:schemeClr val="tx1">
                  <a:lumMod val="75000"/>
                  <a:lumOff val="25000"/>
                </a:schemeClr>
              </a:solidFill>
              <a:latin typeface="Aptos" panose="020B0004020202020204" pitchFamily="34" charset="0"/>
              <a:sym typeface="Helvetica Neue"/>
            </a:endParaRPr>
          </a:p>
          <a:p>
            <a:pPr marL="104775" defTabSz="342900" hangingPunct="0">
              <a:buClr>
                <a:srgbClr val="212121"/>
              </a:buClr>
              <a:buSzPct val="125000"/>
              <a:defRPr sz="4000" b="0">
                <a:solidFill>
                  <a:srgbClr val="212121"/>
                </a:solidFill>
              </a:defRPr>
            </a:pPr>
            <a:r>
              <a:rPr lang="nl-NL" sz="1900" kern="0" dirty="0">
                <a:solidFill>
                  <a:schemeClr val="tx1">
                    <a:lumMod val="75000"/>
                    <a:lumOff val="25000"/>
                  </a:schemeClr>
                </a:solidFill>
                <a:latin typeface="Aptos" panose="020B0004020202020204" pitchFamily="34" charset="0"/>
                <a:sym typeface="Helvetica Neue"/>
              </a:rPr>
              <a:t>De druk op mantelzorg neemt toe. Tegelijk verwachten mantelzorgers en ouderen steeds meer eigen regie, snelle toegang tot betrouwbare informatie en ondersteuning die aansluit bij hun persoonlijke situatie en wensen.</a:t>
            </a:r>
            <a:endParaRPr sz="1900" kern="0" dirty="0">
              <a:solidFill>
                <a:schemeClr val="tx1">
                  <a:lumMod val="75000"/>
                  <a:lumOff val="25000"/>
                </a:schemeClr>
              </a:solidFill>
              <a:latin typeface="Aptos" panose="020B0004020202020204" pitchFamily="34" charset="0"/>
              <a:sym typeface="Helvetica Neue"/>
            </a:endParaRPr>
          </a:p>
        </p:txBody>
      </p:sp>
      <p:sp>
        <p:nvSpPr>
          <p:cNvPr id="2" name="Titel 1">
            <a:extLst>
              <a:ext uri="{FF2B5EF4-FFF2-40B4-BE49-F238E27FC236}">
                <a16:creationId xmlns:a16="http://schemas.microsoft.com/office/drawing/2014/main" id="{04D327E6-DFB3-EACA-4DD7-2063599DAC80}"/>
              </a:ext>
            </a:extLst>
          </p:cNvPr>
          <p:cNvSpPr>
            <a:spLocks noGrp="1"/>
          </p:cNvSpPr>
          <p:nvPr>
            <p:ph type="title"/>
          </p:nvPr>
        </p:nvSpPr>
        <p:spPr>
          <a:xfrm>
            <a:off x="1590178" y="642628"/>
            <a:ext cx="6238769" cy="621595"/>
          </a:xfrm>
        </p:spPr>
        <p:txBody>
          <a:bodyPr anchor="t">
            <a:noAutofit/>
          </a:bodyPr>
          <a:lstStyle/>
          <a:p>
            <a:r>
              <a:rPr lang="nl-NL" sz="3200">
                <a:solidFill>
                  <a:srgbClr val="DE4E2C"/>
                </a:solidFill>
                <a:latin typeface="Source Serif Pro" panose="02040603050405020204" pitchFamily="18" charset="0"/>
                <a:ea typeface="Source Serif Pro" panose="02040603050405020204" pitchFamily="18" charset="0"/>
              </a:rPr>
              <a:t>Maatschappelijke opgave</a:t>
            </a:r>
          </a:p>
        </p:txBody>
      </p:sp>
      <p:pic>
        <p:nvPicPr>
          <p:cNvPr id="3" name="Afbeelding 2">
            <a:extLst>
              <a:ext uri="{FF2B5EF4-FFF2-40B4-BE49-F238E27FC236}">
                <a16:creationId xmlns:a16="http://schemas.microsoft.com/office/drawing/2014/main" id="{BE360F27-E566-FD50-018C-CAC3DDCA4604}"/>
              </a:ext>
            </a:extLst>
          </p:cNvPr>
          <p:cNvPicPr>
            <a:picLocks noChangeAspect="1"/>
          </p:cNvPicPr>
          <p:nvPr/>
        </p:nvPicPr>
        <p:blipFill>
          <a:blip r:embed="rId3"/>
          <a:srcRect b="5554"/>
          <a:stretch>
            <a:fillRect/>
          </a:stretch>
        </p:blipFill>
        <p:spPr>
          <a:xfrm>
            <a:off x="-31899" y="6246092"/>
            <a:ext cx="12269972" cy="621956"/>
          </a:xfrm>
          <a:prstGeom prst="rect">
            <a:avLst/>
          </a:prstGeom>
        </p:spPr>
      </p:pic>
      <p:pic>
        <p:nvPicPr>
          <p:cNvPr id="17" name="Afbeelding 16">
            <a:extLst>
              <a:ext uri="{FF2B5EF4-FFF2-40B4-BE49-F238E27FC236}">
                <a16:creationId xmlns:a16="http://schemas.microsoft.com/office/drawing/2014/main" id="{29194B6B-4DF0-1D37-666E-7AF5798571BA}"/>
              </a:ext>
            </a:extLst>
          </p:cNvPr>
          <p:cNvPicPr>
            <a:picLocks noChangeAspect="1"/>
          </p:cNvPicPr>
          <p:nvPr/>
        </p:nvPicPr>
        <p:blipFill>
          <a:blip r:embed="rId4"/>
          <a:stretch>
            <a:fillRect/>
          </a:stretch>
        </p:blipFill>
        <p:spPr>
          <a:xfrm rot="257543">
            <a:off x="7469722" y="456505"/>
            <a:ext cx="2634108" cy="1756950"/>
          </a:xfrm>
          <a:prstGeom prst="rect">
            <a:avLst/>
          </a:prstGeom>
          <a:effectLst>
            <a:outerShdw blurRad="50800" dist="50800" dir="5400000" algn="ctr" rotWithShape="0">
              <a:schemeClr val="bg1">
                <a:lumMod val="75000"/>
              </a:schemeClr>
            </a:outerShdw>
          </a:effectLst>
        </p:spPr>
      </p:pic>
      <p:pic>
        <p:nvPicPr>
          <p:cNvPr id="22" name="Afbeelding 21">
            <a:extLst>
              <a:ext uri="{FF2B5EF4-FFF2-40B4-BE49-F238E27FC236}">
                <a16:creationId xmlns:a16="http://schemas.microsoft.com/office/drawing/2014/main" id="{2610023E-4313-27D7-9BBA-F7D5FDDBAC4A}"/>
              </a:ext>
            </a:extLst>
          </p:cNvPr>
          <p:cNvPicPr>
            <a:picLocks noChangeAspect="1"/>
          </p:cNvPicPr>
          <p:nvPr/>
        </p:nvPicPr>
        <p:blipFill>
          <a:blip r:embed="rId5"/>
          <a:stretch>
            <a:fillRect/>
          </a:stretch>
        </p:blipFill>
        <p:spPr>
          <a:xfrm rot="21339904">
            <a:off x="8567866" y="2064053"/>
            <a:ext cx="2401313" cy="1600875"/>
          </a:xfrm>
          <a:prstGeom prst="rect">
            <a:avLst/>
          </a:prstGeom>
          <a:effectLst>
            <a:outerShdw blurRad="50800" dist="50800" dir="5400000" algn="ctr" rotWithShape="0">
              <a:schemeClr val="bg1">
                <a:lumMod val="75000"/>
              </a:schemeClr>
            </a:outerShdw>
          </a:effectLst>
        </p:spPr>
      </p:pic>
      <p:pic>
        <p:nvPicPr>
          <p:cNvPr id="20" name="Afbeelding 19">
            <a:extLst>
              <a:ext uri="{FF2B5EF4-FFF2-40B4-BE49-F238E27FC236}">
                <a16:creationId xmlns:a16="http://schemas.microsoft.com/office/drawing/2014/main" id="{AF8CD966-E903-5A6F-3EA1-4A6CBE857520}"/>
              </a:ext>
            </a:extLst>
          </p:cNvPr>
          <p:cNvPicPr>
            <a:picLocks noChangeAspect="1"/>
          </p:cNvPicPr>
          <p:nvPr/>
        </p:nvPicPr>
        <p:blipFill>
          <a:blip r:embed="rId6"/>
          <a:stretch>
            <a:fillRect/>
          </a:stretch>
        </p:blipFill>
        <p:spPr>
          <a:xfrm>
            <a:off x="7936011" y="3582140"/>
            <a:ext cx="2445537" cy="1631173"/>
          </a:xfrm>
          <a:prstGeom prst="rect">
            <a:avLst/>
          </a:prstGeom>
          <a:effectLst>
            <a:outerShdw blurRad="50800" dist="50800" dir="5400000" algn="ctr" rotWithShape="0">
              <a:schemeClr val="bg1">
                <a:lumMod val="75000"/>
              </a:schemeClr>
            </a:outerShdw>
          </a:effectLst>
        </p:spPr>
      </p:pic>
      <p:pic>
        <p:nvPicPr>
          <p:cNvPr id="10" name="Afbeelding 9">
            <a:extLst>
              <a:ext uri="{FF2B5EF4-FFF2-40B4-BE49-F238E27FC236}">
                <a16:creationId xmlns:a16="http://schemas.microsoft.com/office/drawing/2014/main" id="{E4E09819-B84E-1A78-49C4-0C5F358A1A78}"/>
              </a:ext>
            </a:extLst>
          </p:cNvPr>
          <p:cNvPicPr>
            <a:picLocks noChangeAspect="1"/>
          </p:cNvPicPr>
          <p:nvPr/>
        </p:nvPicPr>
        <p:blipFill>
          <a:blip r:embed="rId7"/>
          <a:stretch>
            <a:fillRect/>
          </a:stretch>
        </p:blipFill>
        <p:spPr>
          <a:xfrm>
            <a:off x="9979053" y="2795367"/>
            <a:ext cx="2210621" cy="3483014"/>
          </a:xfrm>
          <a:prstGeom prst="rect">
            <a:avLst/>
          </a:prstGeom>
        </p:spPr>
      </p:pic>
    </p:spTree>
    <p:extLst>
      <p:ext uri="{BB962C8B-B14F-4D97-AF65-F5344CB8AC3E}">
        <p14:creationId xmlns:p14="http://schemas.microsoft.com/office/powerpoint/2010/main" val="1342209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itgangspunten…">
            <a:extLst>
              <a:ext uri="{FF2B5EF4-FFF2-40B4-BE49-F238E27FC236}">
                <a16:creationId xmlns:a16="http://schemas.microsoft.com/office/drawing/2014/main" id="{BE9FEEB2-9D8B-49ED-3D9B-ED0A49755E30}"/>
              </a:ext>
            </a:extLst>
          </p:cNvPr>
          <p:cNvSpPr txBox="1"/>
          <p:nvPr/>
        </p:nvSpPr>
        <p:spPr>
          <a:xfrm>
            <a:off x="6969780" y="2039462"/>
            <a:ext cx="4500626" cy="30623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8100" tIns="38100" rIns="38100" bIns="38100" anchor="t">
            <a:spAutoFit/>
          </a:bodyPr>
          <a:lstStyle/>
          <a:p>
            <a:pPr marL="104775" defTabSz="342900" hangingPunct="0">
              <a:buClr>
                <a:srgbClr val="212121"/>
              </a:buClr>
              <a:buSzPct val="125000"/>
              <a:defRPr sz="4000" b="0">
                <a:solidFill>
                  <a:srgbClr val="212121"/>
                </a:solidFill>
              </a:defRPr>
            </a:pPr>
            <a:r>
              <a:rPr lang="nl-NL" sz="2200" kern="0" dirty="0">
                <a:solidFill>
                  <a:srgbClr val="DE4E2C"/>
                </a:solidFill>
                <a:latin typeface="Source Serif Pro" panose="02040603050405020204" pitchFamily="18" charset="0"/>
                <a:ea typeface="Source Serif Pro" panose="02040603050405020204" pitchFamily="18" charset="0"/>
                <a:sym typeface="Helvetica Neue"/>
              </a:rPr>
              <a:t>Mantelzorgers </a:t>
            </a:r>
          </a:p>
          <a:p>
            <a:pPr marL="104775" defTabSz="342900" hangingPunct="0">
              <a:buClr>
                <a:srgbClr val="212121"/>
              </a:buClr>
              <a:buSzPct val="125000"/>
              <a:defRPr sz="4000" b="0">
                <a:solidFill>
                  <a:srgbClr val="212121"/>
                </a:solidFill>
              </a:defRPr>
            </a:pPr>
            <a:r>
              <a:rPr lang="nl-NL" sz="2200" kern="0" dirty="0">
                <a:solidFill>
                  <a:srgbClr val="DE4E2C"/>
                </a:solidFill>
                <a:latin typeface="Source Serif Pro" panose="02040603050405020204" pitchFamily="18" charset="0"/>
                <a:ea typeface="Source Serif Pro" panose="02040603050405020204" pitchFamily="18" charset="0"/>
                <a:sym typeface="Helvetica Neue"/>
              </a:rPr>
              <a:t>veranderen, </a:t>
            </a:r>
          </a:p>
          <a:p>
            <a:pPr marL="104775" defTabSz="342900" hangingPunct="0">
              <a:buClr>
                <a:srgbClr val="212121"/>
              </a:buClr>
              <a:buSzPct val="125000"/>
              <a:defRPr sz="4000" b="0">
                <a:solidFill>
                  <a:srgbClr val="212121"/>
                </a:solidFill>
              </a:defRPr>
            </a:pPr>
            <a:r>
              <a:rPr lang="nl-NL" sz="2200" kern="0" dirty="0">
                <a:solidFill>
                  <a:srgbClr val="DE4E2C"/>
                </a:solidFill>
                <a:latin typeface="Source Serif Pro" panose="02040603050405020204" pitchFamily="18" charset="0"/>
                <a:ea typeface="Source Serif Pro" panose="02040603050405020204" pitchFamily="18" charset="0"/>
                <a:sym typeface="Helvetica Neue"/>
              </a:rPr>
              <a:t>ze verwachten:</a:t>
            </a:r>
            <a:endParaRPr lang="nl-NL" sz="1600" b="1" kern="0" dirty="0">
              <a:solidFill>
                <a:schemeClr val="tx1">
                  <a:lumMod val="75000"/>
                  <a:lumOff val="25000"/>
                </a:schemeClr>
              </a:solidFill>
              <a:latin typeface="Aptos" panose="020B0004020202020204" pitchFamily="34" charset="0"/>
              <a:sym typeface="Helvetica Neue"/>
            </a:endParaRPr>
          </a:p>
          <a:p>
            <a:pPr defTabSz="870644" hangingPunct="0">
              <a:defRPr sz="4000"/>
            </a:pPr>
            <a:endParaRPr lang="nl-NL" sz="1600" b="1" kern="0" dirty="0">
              <a:solidFill>
                <a:schemeClr val="tx1">
                  <a:lumMod val="75000"/>
                  <a:lumOff val="25000"/>
                </a:schemeClr>
              </a:solidFill>
              <a:latin typeface="Aptos" panose="020B0004020202020204" pitchFamily="34" charset="0"/>
              <a:sym typeface="Helvetica Neue"/>
            </a:endParaRPr>
          </a:p>
          <a:p>
            <a:pPr marL="447675" indent="-342900" defTabSz="342900" hangingPunct="0">
              <a:buClr>
                <a:srgbClr val="212121"/>
              </a:buClr>
              <a:buSzPct val="125000"/>
              <a:buFont typeface="Systeemlettertype regulier"/>
              <a:buChar char="-"/>
              <a:defRPr sz="4000" b="0">
                <a:solidFill>
                  <a:srgbClr val="212121"/>
                </a:solidFill>
              </a:defRPr>
            </a:pPr>
            <a:r>
              <a:rPr lang="nl-NL" sz="1600" kern="0" dirty="0">
                <a:solidFill>
                  <a:schemeClr val="tx1">
                    <a:lumMod val="75000"/>
                    <a:lumOff val="25000"/>
                  </a:schemeClr>
                </a:solidFill>
                <a:latin typeface="Aptos" panose="020B0004020202020204" pitchFamily="34" charset="0"/>
                <a:sym typeface="Helvetica Neue"/>
              </a:rPr>
              <a:t>Zorg en werk beter kunnen </a:t>
            </a:r>
            <a:r>
              <a:rPr lang="nl-NL" sz="1600" b="1" kern="0" dirty="0">
                <a:solidFill>
                  <a:schemeClr val="tx1">
                    <a:lumMod val="75000"/>
                    <a:lumOff val="25000"/>
                  </a:schemeClr>
                </a:solidFill>
                <a:latin typeface="Aptos" panose="020B0004020202020204" pitchFamily="34" charset="0"/>
                <a:sym typeface="Helvetica Neue"/>
              </a:rPr>
              <a:t>combineren</a:t>
            </a:r>
            <a:r>
              <a:rPr lang="nl-NL" sz="1600" kern="0" dirty="0">
                <a:solidFill>
                  <a:schemeClr val="tx1">
                    <a:lumMod val="75000"/>
                    <a:lumOff val="25000"/>
                  </a:schemeClr>
                </a:solidFill>
                <a:latin typeface="Aptos" panose="020B0004020202020204" pitchFamily="34" charset="0"/>
                <a:sym typeface="Helvetica Neue"/>
              </a:rPr>
              <a:t>.</a:t>
            </a:r>
          </a:p>
          <a:p>
            <a:pPr marL="447675" indent="-342900" defTabSz="342900" hangingPunct="0">
              <a:buClr>
                <a:srgbClr val="212121"/>
              </a:buClr>
              <a:buSzPct val="125000"/>
              <a:buFont typeface="Systeemlettertype regulier"/>
              <a:buChar char="-"/>
              <a:defRPr sz="4000" b="0">
                <a:solidFill>
                  <a:srgbClr val="212121"/>
                </a:solidFill>
              </a:defRPr>
            </a:pPr>
            <a:r>
              <a:rPr lang="nl-NL" sz="1600" b="1" kern="0" dirty="0">
                <a:solidFill>
                  <a:schemeClr val="tx1">
                    <a:lumMod val="75000"/>
                    <a:lumOff val="25000"/>
                  </a:schemeClr>
                </a:solidFill>
                <a:latin typeface="Aptos" panose="020B0004020202020204" pitchFamily="34" charset="0"/>
                <a:sym typeface="Helvetica Neue"/>
              </a:rPr>
              <a:t>Direct toegang </a:t>
            </a:r>
            <a:r>
              <a:rPr lang="nl-NL" sz="1600" kern="0" dirty="0">
                <a:solidFill>
                  <a:schemeClr val="tx1">
                    <a:lumMod val="75000"/>
                    <a:lumOff val="25000"/>
                  </a:schemeClr>
                </a:solidFill>
                <a:latin typeface="Aptos" panose="020B0004020202020204" pitchFamily="34" charset="0"/>
                <a:sym typeface="Helvetica Neue"/>
              </a:rPr>
              <a:t>tot betrouwbare informatie.</a:t>
            </a:r>
          </a:p>
          <a:p>
            <a:pPr marL="447675" indent="-342900" defTabSz="342900" hangingPunct="0">
              <a:buClr>
                <a:srgbClr val="212121"/>
              </a:buClr>
              <a:buSzPct val="125000"/>
              <a:buFont typeface="Systeemlettertype regulier"/>
              <a:buChar char="-"/>
              <a:defRPr sz="4000" b="0">
                <a:solidFill>
                  <a:srgbClr val="212121"/>
                </a:solidFill>
              </a:defRPr>
            </a:pPr>
            <a:r>
              <a:rPr lang="nl-NL" sz="1600" kern="0" dirty="0">
                <a:solidFill>
                  <a:schemeClr val="tx1">
                    <a:lumMod val="75000"/>
                    <a:lumOff val="25000"/>
                  </a:schemeClr>
                </a:solidFill>
                <a:latin typeface="Aptos" panose="020B0004020202020204" pitchFamily="34" charset="0"/>
                <a:sym typeface="Helvetica Neue"/>
              </a:rPr>
              <a:t>Persoonlijk advies dat </a:t>
            </a:r>
            <a:r>
              <a:rPr lang="nl-NL" sz="1600" b="1" kern="0" dirty="0">
                <a:solidFill>
                  <a:schemeClr val="tx1">
                    <a:lumMod val="75000"/>
                    <a:lumOff val="25000"/>
                  </a:schemeClr>
                </a:solidFill>
                <a:latin typeface="Aptos" panose="020B0004020202020204" pitchFamily="34" charset="0"/>
                <a:sym typeface="Helvetica Neue"/>
              </a:rPr>
              <a:t>past bij hun situatie</a:t>
            </a:r>
            <a:r>
              <a:rPr lang="nl-NL" sz="1600" kern="0" dirty="0">
                <a:solidFill>
                  <a:schemeClr val="tx1">
                    <a:lumMod val="75000"/>
                    <a:lumOff val="25000"/>
                  </a:schemeClr>
                </a:solidFill>
                <a:latin typeface="Aptos" panose="020B0004020202020204" pitchFamily="34" charset="0"/>
                <a:sym typeface="Helvetica Neue"/>
              </a:rPr>
              <a:t>.</a:t>
            </a:r>
          </a:p>
          <a:p>
            <a:pPr marL="447675" indent="-342900" defTabSz="342900" hangingPunct="0">
              <a:buClr>
                <a:srgbClr val="212121"/>
              </a:buClr>
              <a:buSzPct val="125000"/>
              <a:buFont typeface="Systeemlettertype regulier"/>
              <a:buChar char="-"/>
              <a:defRPr sz="4000" b="0">
                <a:solidFill>
                  <a:srgbClr val="212121"/>
                </a:solidFill>
              </a:defRPr>
            </a:pPr>
            <a:r>
              <a:rPr lang="nl-NL" sz="1600" b="1" kern="0" dirty="0">
                <a:solidFill>
                  <a:schemeClr val="tx1">
                    <a:lumMod val="75000"/>
                    <a:lumOff val="25000"/>
                  </a:schemeClr>
                </a:solidFill>
                <a:latin typeface="Aptos" panose="020B0004020202020204" pitchFamily="34" charset="0"/>
                <a:sym typeface="Helvetica Neue"/>
              </a:rPr>
              <a:t>Overzicht</a:t>
            </a:r>
            <a:r>
              <a:rPr lang="nl-NL" sz="1600" kern="0" dirty="0">
                <a:solidFill>
                  <a:schemeClr val="tx1">
                    <a:lumMod val="75000"/>
                    <a:lumOff val="25000"/>
                  </a:schemeClr>
                </a:solidFill>
                <a:latin typeface="Aptos" panose="020B0004020202020204" pitchFamily="34" charset="0"/>
                <a:sym typeface="Helvetica Neue"/>
              </a:rPr>
              <a:t> in een steeds complexer zorglandschap.</a:t>
            </a:r>
          </a:p>
          <a:p>
            <a:pPr marL="447675" indent="-342900" defTabSz="342900" hangingPunct="0">
              <a:buClr>
                <a:srgbClr val="212121"/>
              </a:buClr>
              <a:buSzPct val="125000"/>
              <a:buFont typeface="Systeemlettertype regulier"/>
              <a:buChar char="-"/>
              <a:defRPr sz="4000" b="0">
                <a:solidFill>
                  <a:srgbClr val="212121"/>
                </a:solidFill>
              </a:defRPr>
            </a:pPr>
            <a:r>
              <a:rPr lang="nl-NL" sz="1600" kern="0" dirty="0">
                <a:solidFill>
                  <a:schemeClr val="tx1">
                    <a:lumMod val="75000"/>
                    <a:lumOff val="25000"/>
                  </a:schemeClr>
                </a:solidFill>
                <a:latin typeface="Aptos" panose="020B0004020202020204" pitchFamily="34" charset="0"/>
                <a:sym typeface="Helvetica Neue"/>
              </a:rPr>
              <a:t>Ondersteuning wanneer het hen uitkomt.</a:t>
            </a:r>
          </a:p>
          <a:p>
            <a:pPr marL="447675" indent="-342900" defTabSz="342900" hangingPunct="0">
              <a:buClr>
                <a:srgbClr val="212121"/>
              </a:buClr>
              <a:buSzPct val="125000"/>
              <a:buFont typeface="Systeemlettertype regulier"/>
              <a:buChar char="-"/>
              <a:defRPr sz="4000" b="0">
                <a:solidFill>
                  <a:srgbClr val="212121"/>
                </a:solidFill>
              </a:defRPr>
            </a:pPr>
            <a:r>
              <a:rPr lang="nl-NL" sz="1600" b="1" kern="0" dirty="0">
                <a:solidFill>
                  <a:schemeClr val="tx1">
                    <a:lumMod val="75000"/>
                    <a:lumOff val="25000"/>
                  </a:schemeClr>
                </a:solidFill>
                <a:latin typeface="Aptos" panose="020B0004020202020204" pitchFamily="34" charset="0"/>
                <a:sym typeface="Helvetica Neue"/>
              </a:rPr>
              <a:t>Minder uitzoeken</a:t>
            </a:r>
            <a:r>
              <a:rPr lang="nl-NL" sz="1600" kern="0" dirty="0">
                <a:solidFill>
                  <a:schemeClr val="tx1">
                    <a:lumMod val="75000"/>
                    <a:lumOff val="25000"/>
                  </a:schemeClr>
                </a:solidFill>
                <a:latin typeface="Aptos" panose="020B0004020202020204" pitchFamily="34" charset="0"/>
                <a:sym typeface="Helvetica Neue"/>
              </a:rPr>
              <a:t>, meer duidelijkheid.</a:t>
            </a:r>
          </a:p>
        </p:txBody>
      </p:sp>
      <p:sp>
        <p:nvSpPr>
          <p:cNvPr id="6" name="Uitgangspunten…">
            <a:extLst>
              <a:ext uri="{FF2B5EF4-FFF2-40B4-BE49-F238E27FC236}">
                <a16:creationId xmlns:a16="http://schemas.microsoft.com/office/drawing/2014/main" id="{8E879EFD-4CBE-6371-8FD6-BA3B94FE79D5}"/>
              </a:ext>
            </a:extLst>
          </p:cNvPr>
          <p:cNvSpPr txBox="1"/>
          <p:nvPr/>
        </p:nvSpPr>
        <p:spPr>
          <a:xfrm>
            <a:off x="774759" y="1417499"/>
            <a:ext cx="5030618" cy="41549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8100" tIns="38100" rIns="38100" bIns="38100" anchor="t">
            <a:spAutoFit/>
          </a:bodyPr>
          <a:lstStyle/>
          <a:p>
            <a:pPr marL="104775" defTabSz="342900" hangingPunct="0">
              <a:buClr>
                <a:srgbClr val="212121"/>
              </a:buClr>
              <a:buSzPct val="125000"/>
              <a:defRPr sz="4000" b="0">
                <a:solidFill>
                  <a:srgbClr val="212121"/>
                </a:solidFill>
              </a:defRPr>
            </a:pPr>
            <a:r>
              <a:rPr lang="nl-NL" sz="2200" kern="0" dirty="0">
                <a:solidFill>
                  <a:srgbClr val="DE4E2C"/>
                </a:solidFill>
                <a:latin typeface="Source Serif Pro" panose="02040603050405020204" pitchFamily="18" charset="0"/>
                <a:ea typeface="Source Serif Pro" panose="02040603050405020204" pitchFamily="18" charset="0"/>
                <a:sym typeface="Helvetica Neue"/>
              </a:rPr>
              <a:t>Ouderen veranderen, ze verwachten:</a:t>
            </a:r>
            <a:endParaRPr sz="1600" kern="0" dirty="0">
              <a:solidFill>
                <a:schemeClr val="tx1">
                  <a:lumMod val="75000"/>
                  <a:lumOff val="25000"/>
                </a:schemeClr>
              </a:solidFill>
              <a:latin typeface="Aptos" panose="020B0004020202020204" pitchFamily="34" charset="0"/>
              <a:sym typeface="Helvetica Neue"/>
            </a:endParaRPr>
          </a:p>
        </p:txBody>
      </p:sp>
      <p:sp>
        <p:nvSpPr>
          <p:cNvPr id="2" name="Titel 1">
            <a:extLst>
              <a:ext uri="{FF2B5EF4-FFF2-40B4-BE49-F238E27FC236}">
                <a16:creationId xmlns:a16="http://schemas.microsoft.com/office/drawing/2014/main" id="{67FBF329-E0D4-7C5F-5CA6-AA3405CD6E42}"/>
              </a:ext>
            </a:extLst>
          </p:cNvPr>
          <p:cNvSpPr>
            <a:spLocks noGrp="1"/>
          </p:cNvSpPr>
          <p:nvPr>
            <p:ph type="title"/>
          </p:nvPr>
        </p:nvSpPr>
        <p:spPr>
          <a:xfrm>
            <a:off x="1257301" y="493772"/>
            <a:ext cx="5796642" cy="621595"/>
          </a:xfrm>
        </p:spPr>
        <p:txBody>
          <a:bodyPr anchor="t">
            <a:noAutofit/>
          </a:bodyPr>
          <a:lstStyle/>
          <a:p>
            <a:r>
              <a:rPr lang="nl-NL" sz="3200">
                <a:solidFill>
                  <a:srgbClr val="DE4E2C"/>
                </a:solidFill>
                <a:latin typeface="Source Serif Pro" panose="02040603050405020204" pitchFamily="18" charset="0"/>
                <a:ea typeface="Source Serif Pro" panose="02040603050405020204" pitchFamily="18" charset="0"/>
              </a:rPr>
              <a:t>Maatschappelijke opgave</a:t>
            </a:r>
          </a:p>
        </p:txBody>
      </p:sp>
      <p:pic>
        <p:nvPicPr>
          <p:cNvPr id="3" name="Afbeelding 2">
            <a:extLst>
              <a:ext uri="{FF2B5EF4-FFF2-40B4-BE49-F238E27FC236}">
                <a16:creationId xmlns:a16="http://schemas.microsoft.com/office/drawing/2014/main" id="{0F3ABAB2-4D28-CAAD-EA16-42E337EE8F6B}"/>
              </a:ext>
            </a:extLst>
          </p:cNvPr>
          <p:cNvPicPr>
            <a:picLocks noChangeAspect="1"/>
          </p:cNvPicPr>
          <p:nvPr/>
        </p:nvPicPr>
        <p:blipFill>
          <a:blip r:embed="rId3"/>
          <a:srcRect b="5554"/>
          <a:stretch>
            <a:fillRect/>
          </a:stretch>
        </p:blipFill>
        <p:spPr>
          <a:xfrm>
            <a:off x="-31899" y="6246092"/>
            <a:ext cx="12269972" cy="621956"/>
          </a:xfrm>
          <a:prstGeom prst="rect">
            <a:avLst/>
          </a:prstGeom>
        </p:spPr>
      </p:pic>
      <p:pic>
        <p:nvPicPr>
          <p:cNvPr id="9" name="Afbeelding 8">
            <a:extLst>
              <a:ext uri="{FF2B5EF4-FFF2-40B4-BE49-F238E27FC236}">
                <a16:creationId xmlns:a16="http://schemas.microsoft.com/office/drawing/2014/main" id="{8F4CC785-4048-9A3A-DCC8-EE0EB0DB555A}"/>
              </a:ext>
            </a:extLst>
          </p:cNvPr>
          <p:cNvPicPr>
            <a:picLocks noChangeAspect="1"/>
          </p:cNvPicPr>
          <p:nvPr/>
        </p:nvPicPr>
        <p:blipFill>
          <a:blip r:embed="rId4"/>
          <a:stretch>
            <a:fillRect/>
          </a:stretch>
        </p:blipFill>
        <p:spPr>
          <a:xfrm>
            <a:off x="-31899" y="1956658"/>
            <a:ext cx="2814269" cy="2732300"/>
          </a:xfrm>
          <a:prstGeom prst="rect">
            <a:avLst/>
          </a:prstGeom>
        </p:spPr>
      </p:pic>
      <p:sp>
        <p:nvSpPr>
          <p:cNvPr id="14" name="Uitgangspunten…">
            <a:extLst>
              <a:ext uri="{FF2B5EF4-FFF2-40B4-BE49-F238E27FC236}">
                <a16:creationId xmlns:a16="http://schemas.microsoft.com/office/drawing/2014/main" id="{4159FF30-63C4-ED58-0E60-B597117C4F3C}"/>
              </a:ext>
            </a:extLst>
          </p:cNvPr>
          <p:cNvSpPr txBox="1"/>
          <p:nvPr/>
        </p:nvSpPr>
        <p:spPr>
          <a:xfrm>
            <a:off x="2833934" y="2039462"/>
            <a:ext cx="3681675" cy="35240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8100" tIns="38100" rIns="38100" bIns="38100" anchor="t">
            <a:spAutoFit/>
          </a:bodyPr>
          <a:lstStyle/>
          <a:p>
            <a:pPr marL="447675" indent="-342900" defTabSz="342900" hangingPunct="0">
              <a:buClr>
                <a:srgbClr val="212121"/>
              </a:buClr>
              <a:buSzPct val="125000"/>
              <a:buFont typeface="Systeemlettertype regulier"/>
              <a:buChar char="-"/>
              <a:defRPr sz="4000" b="0">
                <a:solidFill>
                  <a:srgbClr val="212121"/>
                </a:solidFill>
              </a:defRPr>
            </a:pPr>
            <a:r>
              <a:rPr lang="nl-NL" sz="1600" kern="0" dirty="0">
                <a:solidFill>
                  <a:schemeClr val="tx1">
                    <a:lumMod val="75000"/>
                    <a:lumOff val="25000"/>
                  </a:schemeClr>
                </a:solidFill>
                <a:latin typeface="Aptos" panose="020B0004020202020204" pitchFamily="34" charset="0"/>
                <a:sym typeface="Helvetica Neue"/>
              </a:rPr>
              <a:t>Zo lang mogelijk </a:t>
            </a:r>
            <a:r>
              <a:rPr lang="nl-NL" sz="1600" b="1" kern="0" dirty="0">
                <a:solidFill>
                  <a:schemeClr val="tx1">
                    <a:lumMod val="75000"/>
                    <a:lumOff val="25000"/>
                  </a:schemeClr>
                </a:solidFill>
                <a:latin typeface="Aptos" panose="020B0004020202020204" pitchFamily="34" charset="0"/>
                <a:sym typeface="Helvetica Neue"/>
              </a:rPr>
              <a:t>zelfstandig</a:t>
            </a:r>
            <a:r>
              <a:rPr lang="nl-NL" sz="1600" kern="0" dirty="0">
                <a:solidFill>
                  <a:schemeClr val="tx1">
                    <a:lumMod val="75000"/>
                    <a:lumOff val="25000"/>
                  </a:schemeClr>
                </a:solidFill>
                <a:latin typeface="Aptos" panose="020B0004020202020204" pitchFamily="34" charset="0"/>
                <a:sym typeface="Helvetica Neue"/>
              </a:rPr>
              <a:t> en in regie blijven.</a:t>
            </a:r>
          </a:p>
          <a:p>
            <a:pPr marL="447675" indent="-342900" defTabSz="342900" hangingPunct="0">
              <a:buClr>
                <a:srgbClr val="212121"/>
              </a:buClr>
              <a:buSzPct val="125000"/>
              <a:buFont typeface="Systeemlettertype regulier"/>
              <a:buChar char="-"/>
              <a:defRPr sz="4000" b="0">
                <a:solidFill>
                  <a:srgbClr val="212121"/>
                </a:solidFill>
              </a:defRPr>
            </a:pPr>
            <a:r>
              <a:rPr lang="nl-NL" sz="1600" kern="0" dirty="0">
                <a:solidFill>
                  <a:schemeClr val="tx1">
                    <a:lumMod val="75000"/>
                    <a:lumOff val="25000"/>
                  </a:schemeClr>
                </a:solidFill>
                <a:latin typeface="Aptos" panose="020B0004020202020204" pitchFamily="34" charset="0"/>
                <a:sym typeface="Helvetica Neue"/>
              </a:rPr>
              <a:t>Zich </a:t>
            </a:r>
            <a:r>
              <a:rPr lang="nl-NL" sz="1600" b="1" kern="0" dirty="0">
                <a:solidFill>
                  <a:schemeClr val="tx1">
                    <a:lumMod val="75000"/>
                    <a:lumOff val="25000"/>
                  </a:schemeClr>
                </a:solidFill>
                <a:latin typeface="Aptos" panose="020B0004020202020204" pitchFamily="34" charset="0"/>
                <a:sym typeface="Helvetica Neue"/>
              </a:rPr>
              <a:t>tijdig voor te bereiden </a:t>
            </a:r>
            <a:r>
              <a:rPr lang="nl-NL" sz="1600" kern="0" dirty="0">
                <a:solidFill>
                  <a:schemeClr val="tx1">
                    <a:lumMod val="75000"/>
                    <a:lumOff val="25000"/>
                  </a:schemeClr>
                </a:solidFill>
                <a:latin typeface="Aptos" panose="020B0004020202020204" pitchFamily="34" charset="0"/>
                <a:sym typeface="Helvetica Neue"/>
              </a:rPr>
              <a:t>op ouder worden en toekomstige zorgvragen.</a:t>
            </a:r>
          </a:p>
          <a:p>
            <a:pPr marL="447675" indent="-342900" defTabSz="342900" hangingPunct="0">
              <a:buClr>
                <a:srgbClr val="212121"/>
              </a:buClr>
              <a:buSzPct val="125000"/>
              <a:buFont typeface="Systeemlettertype regulier"/>
              <a:buChar char="-"/>
              <a:defRPr sz="4000" b="0">
                <a:solidFill>
                  <a:srgbClr val="212121"/>
                </a:solidFill>
              </a:defRPr>
            </a:pPr>
            <a:r>
              <a:rPr lang="nl-NL" sz="1600" b="1" kern="0" dirty="0">
                <a:solidFill>
                  <a:schemeClr val="tx1">
                    <a:lumMod val="75000"/>
                    <a:lumOff val="25000"/>
                  </a:schemeClr>
                </a:solidFill>
                <a:latin typeface="Aptos" panose="020B0004020202020204" pitchFamily="34" charset="0"/>
                <a:sym typeface="Helvetica Neue"/>
              </a:rPr>
              <a:t>Betrouwbare informatie </a:t>
            </a:r>
            <a:r>
              <a:rPr lang="nl-NL" sz="1600" kern="0" dirty="0">
                <a:solidFill>
                  <a:schemeClr val="tx1">
                    <a:lumMod val="75000"/>
                    <a:lumOff val="25000"/>
                  </a:schemeClr>
                </a:solidFill>
                <a:latin typeface="Aptos" panose="020B0004020202020204" pitchFamily="34" charset="0"/>
                <a:sym typeface="Helvetica Neue"/>
              </a:rPr>
              <a:t>kunnen vinden, op een moment dat het hén uitkomt.</a:t>
            </a:r>
          </a:p>
          <a:p>
            <a:pPr marL="447675" indent="-342900" defTabSz="342900" hangingPunct="0">
              <a:buClr>
                <a:srgbClr val="212121"/>
              </a:buClr>
              <a:buSzPct val="125000"/>
              <a:buFont typeface="Systeemlettertype regulier"/>
              <a:buChar char="-"/>
              <a:defRPr sz="4000" b="0">
                <a:solidFill>
                  <a:srgbClr val="212121"/>
                </a:solidFill>
              </a:defRPr>
            </a:pPr>
            <a:r>
              <a:rPr lang="nl-NL" sz="1600" kern="0" dirty="0">
                <a:solidFill>
                  <a:schemeClr val="tx1">
                    <a:lumMod val="75000"/>
                    <a:lumOff val="25000"/>
                  </a:schemeClr>
                </a:solidFill>
                <a:latin typeface="Aptos" panose="020B0004020202020204" pitchFamily="34" charset="0"/>
                <a:sym typeface="Helvetica Neue"/>
              </a:rPr>
              <a:t>Weten welke </a:t>
            </a:r>
            <a:r>
              <a:rPr lang="nl-NL" sz="1600" b="1" kern="0" dirty="0">
                <a:solidFill>
                  <a:schemeClr val="tx1">
                    <a:lumMod val="75000"/>
                    <a:lumOff val="25000"/>
                  </a:schemeClr>
                </a:solidFill>
                <a:latin typeface="Aptos" panose="020B0004020202020204" pitchFamily="34" charset="0"/>
                <a:sym typeface="Helvetica Neue"/>
              </a:rPr>
              <a:t>ondersteuning en activiteiten in hun omgeving </a:t>
            </a:r>
            <a:r>
              <a:rPr lang="nl-NL" sz="1600" kern="0" dirty="0">
                <a:solidFill>
                  <a:schemeClr val="tx1">
                    <a:lumMod val="75000"/>
                    <a:lumOff val="25000"/>
                  </a:schemeClr>
                </a:solidFill>
                <a:latin typeface="Aptos" panose="020B0004020202020204" pitchFamily="34" charset="0"/>
                <a:sym typeface="Helvetica Neue"/>
              </a:rPr>
              <a:t>beschikbaar zijn.</a:t>
            </a:r>
          </a:p>
          <a:p>
            <a:pPr marL="447675" indent="-342900" defTabSz="342900" hangingPunct="0">
              <a:buClr>
                <a:srgbClr val="212121"/>
              </a:buClr>
              <a:buSzPct val="125000"/>
              <a:buFont typeface="Systeemlettertype regulier"/>
              <a:buChar char="-"/>
              <a:defRPr sz="4000" b="0">
                <a:solidFill>
                  <a:srgbClr val="212121"/>
                </a:solidFill>
              </a:defRPr>
            </a:pPr>
            <a:r>
              <a:rPr lang="nl-NL" sz="1600" kern="0" dirty="0">
                <a:solidFill>
                  <a:schemeClr val="tx1">
                    <a:lumMod val="75000"/>
                    <a:lumOff val="25000"/>
                  </a:schemeClr>
                </a:solidFill>
                <a:latin typeface="Aptos" panose="020B0004020202020204" pitchFamily="34" charset="0"/>
                <a:sym typeface="Helvetica Neue"/>
              </a:rPr>
              <a:t>Eerst </a:t>
            </a:r>
            <a:r>
              <a:rPr lang="nl-NL" sz="1600" b="1" kern="0" dirty="0">
                <a:solidFill>
                  <a:schemeClr val="tx1">
                    <a:lumMod val="75000"/>
                    <a:lumOff val="25000"/>
                  </a:schemeClr>
                </a:solidFill>
                <a:latin typeface="Aptos" panose="020B0004020202020204" pitchFamily="34" charset="0"/>
                <a:sym typeface="Helvetica Neue"/>
              </a:rPr>
              <a:t>zelf verkennen </a:t>
            </a:r>
            <a:r>
              <a:rPr lang="nl-NL" sz="1600" kern="0" dirty="0">
                <a:solidFill>
                  <a:schemeClr val="tx1">
                    <a:lumMod val="75000"/>
                    <a:lumOff val="25000"/>
                  </a:schemeClr>
                </a:solidFill>
                <a:latin typeface="Aptos" panose="020B0004020202020204" pitchFamily="34" charset="0"/>
                <a:sym typeface="Helvetica Neue"/>
              </a:rPr>
              <a:t>wat mogelijk is, voordat zij een professional inschakelen.</a:t>
            </a:r>
            <a:endParaRPr sz="1600" kern="0" dirty="0">
              <a:solidFill>
                <a:schemeClr val="tx1">
                  <a:lumMod val="75000"/>
                  <a:lumOff val="25000"/>
                </a:schemeClr>
              </a:solidFill>
              <a:latin typeface="Aptos" panose="020B0004020202020204" pitchFamily="34" charset="0"/>
              <a:sym typeface="Helvetica Neue"/>
            </a:endParaRPr>
          </a:p>
        </p:txBody>
      </p:sp>
      <p:pic>
        <p:nvPicPr>
          <p:cNvPr id="17" name="Graphic 16">
            <a:extLst>
              <a:ext uri="{FF2B5EF4-FFF2-40B4-BE49-F238E27FC236}">
                <a16:creationId xmlns:a16="http://schemas.microsoft.com/office/drawing/2014/main" id="{BC4A690C-10E6-8677-D964-B364D3560B0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936042" y="-5060"/>
            <a:ext cx="3186223" cy="3186223"/>
          </a:xfrm>
          <a:prstGeom prst="rect">
            <a:avLst/>
          </a:prstGeom>
        </p:spPr>
      </p:pic>
    </p:spTree>
    <p:extLst>
      <p:ext uri="{BB962C8B-B14F-4D97-AF65-F5344CB8AC3E}">
        <p14:creationId xmlns:p14="http://schemas.microsoft.com/office/powerpoint/2010/main" val="206046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1DE82-1ECA-C847-B7B0-63870A1EDE5B}"/>
            </a:ext>
          </a:extLst>
        </p:cNvPr>
        <p:cNvGrpSpPr/>
        <p:nvPr/>
      </p:nvGrpSpPr>
      <p:grpSpPr>
        <a:xfrm>
          <a:off x="0" y="0"/>
          <a:ext cx="0" cy="0"/>
          <a:chOff x="0" y="0"/>
          <a:chExt cx="0" cy="0"/>
        </a:xfrm>
      </p:grpSpPr>
      <p:sp>
        <p:nvSpPr>
          <p:cNvPr id="3" name="Rechthoek 2">
            <a:extLst>
              <a:ext uri="{FF2B5EF4-FFF2-40B4-BE49-F238E27FC236}">
                <a16:creationId xmlns:a16="http://schemas.microsoft.com/office/drawing/2014/main" id="{CD8316D6-5E04-1739-EEE1-7C770DC62458}"/>
              </a:ext>
            </a:extLst>
          </p:cNvPr>
          <p:cNvSpPr/>
          <p:nvPr/>
        </p:nvSpPr>
        <p:spPr>
          <a:xfrm>
            <a:off x="0" y="0"/>
            <a:ext cx="12192000" cy="6246092"/>
          </a:xfrm>
          <a:prstGeom prst="rect">
            <a:avLst/>
          </a:prstGeom>
          <a:solidFill>
            <a:srgbClr val="F5F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4DDAF7A-7ABB-E12B-6CC8-79032031FD3D}"/>
              </a:ext>
            </a:extLst>
          </p:cNvPr>
          <p:cNvSpPr txBox="1">
            <a:spLocks/>
          </p:cNvSpPr>
          <p:nvPr/>
        </p:nvSpPr>
        <p:spPr>
          <a:xfrm>
            <a:off x="1695922" y="757684"/>
            <a:ext cx="6533677" cy="4877571"/>
          </a:xfrm>
          <a:prstGeom prst="rect">
            <a:avLst/>
          </a:prstGeom>
        </p:spPr>
        <p:txBody>
          <a:bodyPr lIns="91440" tIns="45720" rIns="91440" bIns="45720" anchor="t"/>
          <a:lstStyle>
            <a:lvl1pPr algn="ctr" defTabSz="609630" rtl="0" eaLnBrk="1" latinLnBrk="0" hangingPunct="1">
              <a:spcBef>
                <a:spcPct val="0"/>
              </a:spcBef>
              <a:buNone/>
              <a:defRPr sz="2933" kern="1200">
                <a:solidFill>
                  <a:schemeClr val="tx1"/>
                </a:solidFill>
                <a:latin typeface="+mj-lt"/>
                <a:ea typeface="+mj-ea"/>
                <a:cs typeface="+mj-cs"/>
              </a:defRPr>
            </a:lvl1pPr>
          </a:lstStyle>
          <a:p>
            <a:pPr algn="l" defTabSz="914445">
              <a:defRPr/>
            </a:pPr>
            <a:r>
              <a:rPr lang="en-US" sz="2200" err="1">
                <a:solidFill>
                  <a:schemeClr val="tx1">
                    <a:lumMod val="75000"/>
                    <a:lumOff val="25000"/>
                  </a:schemeClr>
                </a:solidFill>
                <a:latin typeface="Source Serif Pro"/>
                <a:ea typeface="Source Serif Pro"/>
              </a:rPr>
              <a:t>Eén van de oplossingen die werkt: een</a:t>
            </a:r>
            <a:r>
              <a:rPr lang="en-US" sz="2200">
                <a:solidFill>
                  <a:schemeClr val="tx1">
                    <a:lumMod val="75000"/>
                    <a:lumOff val="25000"/>
                  </a:schemeClr>
                </a:solidFill>
                <a:latin typeface="Source Serif Pro"/>
                <a:ea typeface="Source Serif Pro"/>
              </a:rPr>
              <a:t> plek </a:t>
            </a:r>
            <a:r>
              <a:rPr lang="en-US" sz="2200" err="1">
                <a:solidFill>
                  <a:schemeClr val="tx1">
                    <a:lumMod val="75000"/>
                    <a:lumOff val="25000"/>
                  </a:schemeClr>
                </a:solidFill>
                <a:latin typeface="Source Serif Pro"/>
                <a:ea typeface="Source Serif Pro"/>
              </a:rPr>
              <a:t>waar</a:t>
            </a:r>
            <a:r>
              <a:rPr lang="en-US" sz="2200">
                <a:solidFill>
                  <a:schemeClr val="tx1">
                    <a:lumMod val="75000"/>
                    <a:lumOff val="25000"/>
                  </a:schemeClr>
                </a:solidFill>
                <a:latin typeface="Source Serif Pro"/>
                <a:ea typeface="Source Serif Pro"/>
              </a:rPr>
              <a:t> iedereen </a:t>
            </a:r>
            <a:r>
              <a:rPr lang="en-US" sz="2200" err="1">
                <a:solidFill>
                  <a:schemeClr val="tx1">
                    <a:lumMod val="75000"/>
                    <a:lumOff val="25000"/>
                  </a:schemeClr>
                </a:solidFill>
                <a:latin typeface="Source Serif Pro"/>
                <a:ea typeface="Source Serif Pro"/>
              </a:rPr>
              <a:t>terecht</a:t>
            </a:r>
            <a:r>
              <a:rPr lang="en-US" sz="2200">
                <a:solidFill>
                  <a:schemeClr val="tx1">
                    <a:lumMod val="75000"/>
                    <a:lumOff val="25000"/>
                  </a:schemeClr>
                </a:solidFill>
                <a:latin typeface="Source Serif Pro"/>
                <a:ea typeface="Source Serif Pro"/>
              </a:rPr>
              <a:t> </a:t>
            </a:r>
            <a:r>
              <a:rPr lang="en-US" sz="2200" err="1">
                <a:solidFill>
                  <a:schemeClr val="tx1">
                    <a:lumMod val="75000"/>
                    <a:lumOff val="25000"/>
                  </a:schemeClr>
                </a:solidFill>
                <a:latin typeface="Source Serif Pro"/>
                <a:ea typeface="Source Serif Pro"/>
              </a:rPr>
              <a:t>kan,</a:t>
            </a:r>
            <a:r>
              <a:rPr lang="en-US" sz="2200">
                <a:solidFill>
                  <a:schemeClr val="tx1">
                    <a:lumMod val="75000"/>
                    <a:lumOff val="25000"/>
                  </a:schemeClr>
                </a:solidFill>
                <a:latin typeface="Source Serif Pro"/>
                <a:ea typeface="Source Serif Pro"/>
              </a:rPr>
              <a:t> </a:t>
            </a:r>
            <a:r>
              <a:rPr lang="en-US" sz="2200" err="1">
                <a:solidFill>
                  <a:schemeClr val="tx1">
                    <a:lumMod val="75000"/>
                    <a:lumOff val="25000"/>
                  </a:schemeClr>
                </a:solidFill>
                <a:latin typeface="Source Serif Pro"/>
                <a:ea typeface="Source Serif Pro"/>
              </a:rPr>
              <a:t>vanaf</a:t>
            </a:r>
            <a:r>
              <a:rPr lang="en-US" sz="2200">
                <a:solidFill>
                  <a:schemeClr val="tx1">
                    <a:lumMod val="75000"/>
                    <a:lumOff val="25000"/>
                  </a:schemeClr>
                </a:solidFill>
                <a:latin typeface="Source Serif Pro"/>
                <a:ea typeface="Source Serif Pro"/>
              </a:rPr>
              <a:t> de </a:t>
            </a:r>
            <a:r>
              <a:rPr lang="en-US" sz="2200" err="1">
                <a:solidFill>
                  <a:schemeClr val="tx1">
                    <a:lumMod val="75000"/>
                    <a:lumOff val="25000"/>
                  </a:schemeClr>
                </a:solidFill>
                <a:latin typeface="Source Serif Pro"/>
                <a:ea typeface="Source Serif Pro"/>
              </a:rPr>
              <a:t>allereerste</a:t>
            </a:r>
            <a:r>
              <a:rPr lang="en-US" sz="2200">
                <a:solidFill>
                  <a:schemeClr val="tx1">
                    <a:lumMod val="75000"/>
                    <a:lumOff val="25000"/>
                  </a:schemeClr>
                </a:solidFill>
                <a:latin typeface="Source Serif Pro"/>
                <a:ea typeface="Source Serif Pro"/>
              </a:rPr>
              <a:t> </a:t>
            </a:r>
            <a:r>
              <a:rPr lang="en-US" sz="2200" err="1">
                <a:solidFill>
                  <a:schemeClr val="tx1">
                    <a:lumMod val="75000"/>
                    <a:lumOff val="25000"/>
                  </a:schemeClr>
                </a:solidFill>
                <a:latin typeface="Source Serif Pro"/>
                <a:ea typeface="Source Serif Pro"/>
              </a:rPr>
              <a:t>vraag</a:t>
            </a:r>
            <a:r>
              <a:rPr lang="en-US" sz="2200">
                <a:solidFill>
                  <a:schemeClr val="tx1">
                    <a:lumMod val="75000"/>
                    <a:lumOff val="25000"/>
                  </a:schemeClr>
                </a:solidFill>
                <a:latin typeface="Source Serif Pro"/>
                <a:ea typeface="Source Serif Pro"/>
              </a:rPr>
              <a:t> over ondersteuning, </a:t>
            </a:r>
            <a:r>
              <a:rPr lang="en-US" sz="2200" err="1">
                <a:solidFill>
                  <a:schemeClr val="tx1">
                    <a:lumMod val="75000"/>
                    <a:lumOff val="25000"/>
                  </a:schemeClr>
                </a:solidFill>
                <a:latin typeface="Source Serif Pro"/>
                <a:ea typeface="Source Serif Pro"/>
              </a:rPr>
              <a:t>welzijn</a:t>
            </a:r>
            <a:r>
              <a:rPr lang="en-US" sz="2200">
                <a:solidFill>
                  <a:schemeClr val="tx1">
                    <a:lumMod val="75000"/>
                    <a:lumOff val="25000"/>
                  </a:schemeClr>
                </a:solidFill>
                <a:latin typeface="Source Serif Pro"/>
                <a:ea typeface="Source Serif Pro"/>
              </a:rPr>
              <a:t> </a:t>
            </a:r>
            <a:r>
              <a:rPr lang="en-US" sz="2200" err="1">
                <a:solidFill>
                  <a:schemeClr val="tx1">
                    <a:lumMod val="75000"/>
                    <a:lumOff val="25000"/>
                  </a:schemeClr>
                </a:solidFill>
                <a:latin typeface="Source Serif Pro"/>
                <a:ea typeface="Source Serif Pro"/>
              </a:rPr>
              <a:t>en</a:t>
            </a:r>
            <a:r>
              <a:rPr lang="en-US" sz="2200">
                <a:solidFill>
                  <a:schemeClr val="tx1">
                    <a:lumMod val="75000"/>
                    <a:lumOff val="25000"/>
                  </a:schemeClr>
                </a:solidFill>
                <a:latin typeface="Source Serif Pro"/>
                <a:ea typeface="Source Serif Pro"/>
              </a:rPr>
              <a:t> mantel</a:t>
            </a:r>
            <a:r>
              <a:rPr lang="en-US" sz="2200" err="1">
                <a:solidFill>
                  <a:schemeClr val="tx1">
                    <a:lumMod val="75000"/>
                    <a:lumOff val="25000"/>
                  </a:schemeClr>
                </a:solidFill>
                <a:latin typeface="Source Serif Pro"/>
                <a:ea typeface="Source Serif Pro"/>
              </a:rPr>
              <a:t>zorg.</a:t>
            </a:r>
          </a:p>
          <a:p>
            <a:pPr algn="l" defTabSz="914445">
              <a:defRPr/>
            </a:pPr>
            <a:endParaRPr lang="en-US" sz="2200" err="1">
              <a:solidFill>
                <a:schemeClr val="tx1">
                  <a:lumMod val="75000"/>
                  <a:lumOff val="25000"/>
                </a:schemeClr>
              </a:solidFill>
              <a:latin typeface="Source Serif Pro"/>
              <a:ea typeface="Source Serif Pro"/>
            </a:endParaRPr>
          </a:p>
          <a:p>
            <a:pPr algn="l" defTabSz="914445">
              <a:defRPr/>
            </a:pPr>
            <a:endParaRPr lang="en-US" sz="2200" b="1" err="1">
              <a:solidFill>
                <a:schemeClr val="tx1">
                  <a:lumMod val="75000"/>
                  <a:lumOff val="25000"/>
                </a:schemeClr>
              </a:solidFill>
              <a:latin typeface="Source Serif Pro"/>
              <a:ea typeface="Source Serif Pro"/>
            </a:endParaRPr>
          </a:p>
          <a:p>
            <a:pPr algn="l" defTabSz="914445">
              <a:defRPr/>
            </a:pPr>
            <a:r>
              <a:rPr lang="nl-NL" sz="2200">
                <a:solidFill>
                  <a:srgbClr val="DE4E2C"/>
                </a:solidFill>
                <a:latin typeface="Source Serif Pro" panose="02040603050405020204" pitchFamily="18" charset="0"/>
                <a:ea typeface="Source Serif Pro" panose="02040603050405020204" pitchFamily="18" charset="0"/>
              </a:rPr>
              <a:t>Cari van Zorggenoot </a:t>
            </a:r>
            <a:r>
              <a:rPr lang="nl-NL" sz="2200">
                <a:solidFill>
                  <a:schemeClr val="tx1">
                    <a:lumMod val="75000"/>
                    <a:lumOff val="25000"/>
                  </a:schemeClr>
                </a:solidFill>
                <a:latin typeface="Source Serif Pro" panose="02040603050405020204" pitchFamily="18" charset="0"/>
                <a:ea typeface="Source Serif Pro" panose="02040603050405020204" pitchFamily="18" charset="0"/>
              </a:rPr>
              <a:t>is een slimme digitale hulp.</a:t>
            </a:r>
            <a:r>
              <a:rPr lang="en-US" sz="2200" b="1">
                <a:solidFill>
                  <a:schemeClr val="tx1">
                    <a:lumMod val="75000"/>
                    <a:lumOff val="25000"/>
                  </a:schemeClr>
                </a:solidFill>
                <a:latin typeface="Source Serif Pro" panose="02040603050405020204" pitchFamily="18" charset="0"/>
                <a:ea typeface="Source Serif Pro" panose="02040603050405020204" pitchFamily="18" charset="0"/>
              </a:rPr>
              <a:t> </a:t>
            </a:r>
            <a:r>
              <a:rPr lang="en-US" sz="2200">
                <a:solidFill>
                  <a:schemeClr val="tx1">
                    <a:lumMod val="75000"/>
                    <a:lumOff val="25000"/>
                  </a:schemeClr>
                </a:solidFill>
                <a:latin typeface="Source Serif Pro"/>
                <a:ea typeface="Source Serif Pro"/>
              </a:rPr>
              <a:t>Voor betrouwbare antwoorden op vragen en het regelen van ondersteuning, activiteiten en passende zorg in de buurt.</a:t>
            </a:r>
          </a:p>
          <a:p>
            <a:pPr algn="l" defTabSz="914445">
              <a:defRPr/>
            </a:pPr>
            <a:endParaRPr lang="en-US" sz="2200">
              <a:solidFill>
                <a:schemeClr val="tx1">
                  <a:lumMod val="75000"/>
                  <a:lumOff val="25000"/>
                </a:schemeClr>
              </a:solidFill>
              <a:latin typeface="Source Serif Pro"/>
              <a:ea typeface="Source Serif Pro"/>
            </a:endParaRPr>
          </a:p>
          <a:p>
            <a:pPr algn="l" defTabSz="914445">
              <a:defRPr/>
            </a:pPr>
            <a:endParaRPr lang="en-US" sz="2200" i="1">
              <a:solidFill>
                <a:schemeClr val="tx1">
                  <a:lumMod val="75000"/>
                  <a:lumOff val="25000"/>
                </a:schemeClr>
              </a:solidFill>
              <a:latin typeface="Source Serif Pro"/>
              <a:ea typeface="Source Serif Pro"/>
            </a:endParaRPr>
          </a:p>
          <a:p>
            <a:pPr algn="l" defTabSz="914445">
              <a:defRPr/>
            </a:pPr>
            <a:r>
              <a:rPr lang="en-US" sz="1800" i="1">
                <a:solidFill>
                  <a:schemeClr val="tx1">
                    <a:lumMod val="75000"/>
                    <a:lumOff val="25000"/>
                  </a:schemeClr>
                </a:solidFill>
                <a:latin typeface="Source Serif Pro"/>
                <a:ea typeface="Source Serif Pro"/>
              </a:rPr>
              <a:t>Belangrijkste reden? Inwoners en mantelzorgers vooruit helpen op een manier die zij wensen én pro-actief voorbereiden op wat komen gaat.</a:t>
            </a:r>
          </a:p>
        </p:txBody>
      </p:sp>
      <p:pic>
        <p:nvPicPr>
          <p:cNvPr id="4" name="Afbeelding 3">
            <a:extLst>
              <a:ext uri="{FF2B5EF4-FFF2-40B4-BE49-F238E27FC236}">
                <a16:creationId xmlns:a16="http://schemas.microsoft.com/office/drawing/2014/main" id="{36F28E17-6F50-57C2-2128-44B7D3A11550}"/>
              </a:ext>
            </a:extLst>
          </p:cNvPr>
          <p:cNvPicPr>
            <a:picLocks noChangeAspect="1"/>
          </p:cNvPicPr>
          <p:nvPr/>
        </p:nvPicPr>
        <p:blipFill>
          <a:blip r:embed="rId3"/>
          <a:srcRect b="5554"/>
          <a:stretch>
            <a:fillRect/>
          </a:stretch>
        </p:blipFill>
        <p:spPr>
          <a:xfrm>
            <a:off x="-31899" y="6246092"/>
            <a:ext cx="12269972" cy="621956"/>
          </a:xfrm>
          <a:prstGeom prst="rect">
            <a:avLst/>
          </a:prstGeom>
        </p:spPr>
      </p:pic>
      <p:pic>
        <p:nvPicPr>
          <p:cNvPr id="9" name="Graphic 8">
            <a:extLst>
              <a:ext uri="{FF2B5EF4-FFF2-40B4-BE49-F238E27FC236}">
                <a16:creationId xmlns:a16="http://schemas.microsoft.com/office/drawing/2014/main" id="{7536DB8F-65F8-9148-6A08-25284D7E3F8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644268" y="543347"/>
            <a:ext cx="2413591" cy="4689918"/>
          </a:xfrm>
          <a:prstGeom prst="rect">
            <a:avLst/>
          </a:prstGeom>
        </p:spPr>
      </p:pic>
    </p:spTree>
    <p:extLst>
      <p:ext uri="{BB962C8B-B14F-4D97-AF65-F5344CB8AC3E}">
        <p14:creationId xmlns:p14="http://schemas.microsoft.com/office/powerpoint/2010/main" val="16033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718655E-6135-08A4-273B-F86448940DDE}"/>
              </a:ext>
            </a:extLst>
          </p:cNvPr>
          <p:cNvSpPr/>
          <p:nvPr/>
        </p:nvSpPr>
        <p:spPr>
          <a:xfrm>
            <a:off x="5732299" y="0"/>
            <a:ext cx="6459701" cy="6246092"/>
          </a:xfrm>
          <a:prstGeom prst="rect">
            <a:avLst/>
          </a:prstGeom>
          <a:solidFill>
            <a:srgbClr val="F5F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1">
            <a:extLst>
              <a:ext uri="{FF2B5EF4-FFF2-40B4-BE49-F238E27FC236}">
                <a16:creationId xmlns:a16="http://schemas.microsoft.com/office/drawing/2014/main" id="{4E6F8885-B275-1282-067D-3696DF24AF75}"/>
              </a:ext>
            </a:extLst>
          </p:cNvPr>
          <p:cNvSpPr txBox="1"/>
          <p:nvPr/>
        </p:nvSpPr>
        <p:spPr>
          <a:xfrm>
            <a:off x="5807573" y="1077916"/>
            <a:ext cx="6322921" cy="3361709"/>
          </a:xfrm>
          <a:prstGeom prst="rect">
            <a:avLst/>
          </a:prstGeom>
          <a:noFill/>
          <a:ln w="6350">
            <a:noFill/>
          </a:ln>
        </p:spPr>
        <p:txBody>
          <a:bodyPr rot="0" spcFirstLastPara="0" vert="horz" wrap="square" lIns="180000" tIns="180000" rIns="180000" bIns="180000" numCol="1" spcCol="0" rtlCol="0" fromWordArt="0" anchor="t" anchorCtr="0" forceAA="0" compatLnSpc="1">
            <a:prstTxWarp prst="textNoShape">
              <a:avLst/>
            </a:prstTxWarp>
            <a:spAutoFit/>
          </a:bodyPr>
          <a:lstStyle/>
          <a:p>
            <a:pPr lvl="0">
              <a:lnSpc>
                <a:spcPct val="150000"/>
              </a:lnSpc>
              <a:buSzPts val="1000"/>
            </a:pPr>
            <a:r>
              <a:rPr lang="nl-NL" sz="1600" kern="100">
                <a:ea typeface="Calibri" panose="020F0502020204030204" pitchFamily="34" charset="0"/>
                <a:cs typeface="Apple Color Emoji" pitchFamily="2" charset="0"/>
              </a:rPr>
              <a:t>✔</a:t>
            </a:r>
            <a:r>
              <a:rPr lang="nl-NL" sz="2200" kern="100">
                <a:ea typeface="Calibri" panose="020F0502020204030204" pitchFamily="34" charset="0"/>
                <a:cs typeface="Apple Color Emoji" pitchFamily="2" charset="0"/>
              </a:rPr>
              <a:t>  </a:t>
            </a:r>
            <a:r>
              <a:rPr lang="nl-NL" kern="0">
                <a:ea typeface="Calibri" panose="020F0502020204030204" pitchFamily="34" charset="0"/>
                <a:cs typeface="Times New Roman" panose="02020603050405020304" pitchFamily="18" charset="0"/>
              </a:rPr>
              <a:t>B</a:t>
            </a:r>
            <a:r>
              <a:rPr lang="nl-NL" kern="0">
                <a:effectLst/>
                <a:ea typeface="Times New Roman" panose="02020603050405020304" pitchFamily="18" charset="0"/>
                <a:cs typeface="Times New Roman" panose="02020603050405020304" pitchFamily="18" charset="0"/>
              </a:rPr>
              <a:t>etrouwbare informatie over welzijn en (mantel)zorg</a:t>
            </a:r>
            <a:endParaRPr lang="nl-NL" kern="100">
              <a:effectLst/>
              <a:ea typeface="Calibri" panose="020F0502020204030204" pitchFamily="34" charset="0"/>
              <a:cs typeface="Times New Roman" panose="02020603050405020304" pitchFamily="18" charset="0"/>
            </a:endParaRPr>
          </a:p>
          <a:p>
            <a:pPr lvl="0">
              <a:lnSpc>
                <a:spcPct val="150000"/>
              </a:lnSpc>
              <a:buSzPts val="1000"/>
            </a:pPr>
            <a:r>
              <a:rPr lang="nl-NL" sz="1600" kern="100">
                <a:ea typeface="Calibri" panose="020F0502020204030204" pitchFamily="34" charset="0"/>
                <a:cs typeface="Apple Color Emoji" pitchFamily="2" charset="0"/>
              </a:rPr>
              <a:t>✔</a:t>
            </a:r>
            <a:r>
              <a:rPr lang="nl-NL" sz="2200" kern="100">
                <a:ea typeface="Calibri" panose="020F0502020204030204" pitchFamily="34" charset="0"/>
                <a:cs typeface="Apple Color Emoji" pitchFamily="2" charset="0"/>
              </a:rPr>
              <a:t>  </a:t>
            </a:r>
            <a:r>
              <a:rPr lang="nl-NL" kern="0">
                <a:ea typeface="Calibri" panose="020F0502020204030204" pitchFamily="34" charset="0"/>
                <a:cs typeface="Times New Roman" panose="02020603050405020304" pitchFamily="18" charset="0"/>
              </a:rPr>
              <a:t>O</a:t>
            </a:r>
            <a:r>
              <a:rPr lang="nl-NL" kern="0">
                <a:effectLst/>
                <a:ea typeface="Times New Roman" panose="02020603050405020304" pitchFamily="18" charset="0"/>
                <a:cs typeface="Times New Roman" panose="02020603050405020304" pitchFamily="18" charset="0"/>
              </a:rPr>
              <a:t>verzicht van ondersteuning en mogelijkheden</a:t>
            </a:r>
            <a:endParaRPr lang="nl-NL" kern="100">
              <a:effectLst/>
              <a:ea typeface="Calibri" panose="020F0502020204030204" pitchFamily="34" charset="0"/>
              <a:cs typeface="Times New Roman" panose="02020603050405020304" pitchFamily="18" charset="0"/>
            </a:endParaRPr>
          </a:p>
          <a:p>
            <a:pPr lvl="0">
              <a:lnSpc>
                <a:spcPct val="150000"/>
              </a:lnSpc>
              <a:buSzPts val="1000"/>
            </a:pPr>
            <a:r>
              <a:rPr lang="nl-NL" sz="1600" kern="100">
                <a:ea typeface="Calibri" panose="020F0502020204030204" pitchFamily="34" charset="0"/>
                <a:cs typeface="Apple Color Emoji" pitchFamily="2" charset="0"/>
              </a:rPr>
              <a:t>✔</a:t>
            </a:r>
            <a:r>
              <a:rPr lang="nl-NL" sz="2200" kern="100">
                <a:ea typeface="Calibri" panose="020F0502020204030204" pitchFamily="34" charset="0"/>
                <a:cs typeface="Apple Color Emoji" pitchFamily="2" charset="0"/>
              </a:rPr>
              <a:t>  </a:t>
            </a:r>
            <a:r>
              <a:rPr lang="nl-NL" kern="0">
                <a:ea typeface="Calibri" panose="020F0502020204030204" pitchFamily="34" charset="0"/>
                <a:cs typeface="Times New Roman" panose="02020603050405020304" pitchFamily="18" charset="0"/>
              </a:rPr>
              <a:t>Activiteiten</a:t>
            </a:r>
            <a:r>
              <a:rPr lang="nl-NL" kern="0">
                <a:effectLst/>
                <a:ea typeface="Times New Roman" panose="02020603050405020304" pitchFamily="18" charset="0"/>
                <a:cs typeface="Times New Roman" panose="02020603050405020304" pitchFamily="18" charset="0"/>
              </a:rPr>
              <a:t> en organisaties in de buurt</a:t>
            </a:r>
            <a:endParaRPr lang="nl-NL" kern="100">
              <a:effectLst/>
              <a:ea typeface="Calibri" panose="020F0502020204030204" pitchFamily="34" charset="0"/>
              <a:cs typeface="Times New Roman" panose="02020603050405020304" pitchFamily="18" charset="0"/>
            </a:endParaRPr>
          </a:p>
          <a:p>
            <a:pPr lvl="0">
              <a:lnSpc>
                <a:spcPct val="150000"/>
              </a:lnSpc>
              <a:buSzPts val="1000"/>
            </a:pPr>
            <a:r>
              <a:rPr lang="nl-NL" sz="1600" kern="100">
                <a:ea typeface="Calibri" panose="020F0502020204030204" pitchFamily="34" charset="0"/>
                <a:cs typeface="Apple Color Emoji" pitchFamily="2" charset="0"/>
              </a:rPr>
              <a:t>✔</a:t>
            </a:r>
            <a:r>
              <a:rPr lang="nl-NL" sz="2200" kern="0">
                <a:effectLst/>
                <a:ea typeface="Times New Roman" panose="02020603050405020304" pitchFamily="18" charset="0"/>
                <a:cs typeface="Times New Roman" panose="02020603050405020304" pitchFamily="18" charset="0"/>
              </a:rPr>
              <a:t>  </a:t>
            </a:r>
            <a:r>
              <a:rPr lang="nl-NL" kern="0">
                <a:effectLst/>
                <a:ea typeface="Times New Roman" panose="02020603050405020304" pitchFamily="18" charset="0"/>
                <a:cs typeface="Times New Roman" panose="02020603050405020304" pitchFamily="18" charset="0"/>
              </a:rPr>
              <a:t>Tips en uitleg</a:t>
            </a:r>
            <a:endParaRPr lang="nl-NL" kern="100">
              <a:effectLst/>
              <a:ea typeface="Calibri" panose="020F0502020204030204" pitchFamily="34" charset="0"/>
              <a:cs typeface="Times New Roman" panose="02020603050405020304" pitchFamily="18" charset="0"/>
            </a:endParaRPr>
          </a:p>
          <a:p>
            <a:pPr lvl="0">
              <a:lnSpc>
                <a:spcPct val="150000"/>
              </a:lnSpc>
              <a:buSzPts val="1000"/>
            </a:pPr>
            <a:r>
              <a:rPr lang="nl-NL" sz="1600" kern="100">
                <a:ea typeface="Calibri" panose="020F0502020204030204" pitchFamily="34" charset="0"/>
                <a:cs typeface="Apple Color Emoji" pitchFamily="2" charset="0"/>
              </a:rPr>
              <a:t>✔</a:t>
            </a:r>
            <a:r>
              <a:rPr lang="nl-NL" sz="2200" kern="100">
                <a:ea typeface="Calibri" panose="020F0502020204030204" pitchFamily="34" charset="0"/>
                <a:cs typeface="Apple Color Emoji" pitchFamily="2" charset="0"/>
              </a:rPr>
              <a:t>  </a:t>
            </a:r>
            <a:r>
              <a:rPr lang="nl-NL" kern="0">
                <a:ea typeface="Calibri" panose="020F0502020204030204" pitchFamily="34" charset="0"/>
                <a:cs typeface="Times New Roman" panose="02020603050405020304" pitchFamily="18" charset="0"/>
              </a:rPr>
              <a:t>M</a:t>
            </a:r>
            <a:r>
              <a:rPr lang="nl-NL" kern="0">
                <a:effectLst/>
                <a:ea typeface="Times New Roman" panose="02020603050405020304" pitchFamily="18" charset="0"/>
                <a:cs typeface="Times New Roman" panose="02020603050405020304" pitchFamily="18" charset="0"/>
              </a:rPr>
              <a:t>eedenken bij (persoonlijke) vragen of twijfels</a:t>
            </a:r>
            <a:endParaRPr lang="nl-NL" kern="100">
              <a:effectLst/>
              <a:ea typeface="Calibri" panose="020F0502020204030204" pitchFamily="34" charset="0"/>
              <a:cs typeface="Times New Roman" panose="02020603050405020304" pitchFamily="18" charset="0"/>
            </a:endParaRPr>
          </a:p>
          <a:p>
            <a:pPr lvl="0">
              <a:lnSpc>
                <a:spcPct val="150000"/>
              </a:lnSpc>
              <a:buSzPts val="1000"/>
            </a:pPr>
            <a:r>
              <a:rPr lang="nl-NL" sz="1600" kern="100">
                <a:ea typeface="Calibri" panose="020F0502020204030204" pitchFamily="34" charset="0"/>
                <a:cs typeface="Apple Color Emoji" pitchFamily="2" charset="0"/>
              </a:rPr>
              <a:t>✔</a:t>
            </a:r>
            <a:r>
              <a:rPr lang="nl-NL" sz="2200" kern="100">
                <a:ea typeface="Calibri" panose="020F0502020204030204" pitchFamily="34" charset="0"/>
                <a:cs typeface="Apple Color Emoji" pitchFamily="2" charset="0"/>
              </a:rPr>
              <a:t>  </a:t>
            </a:r>
            <a:r>
              <a:rPr lang="nl-NL" kern="0">
                <a:ea typeface="Calibri" panose="020F0502020204030204" pitchFamily="34" charset="0"/>
                <a:cs typeface="Times New Roman" panose="02020603050405020304" pitchFamily="18" charset="0"/>
              </a:rPr>
              <a:t>W</a:t>
            </a:r>
            <a:r>
              <a:rPr lang="nl-NL" kern="0">
                <a:effectLst/>
                <a:ea typeface="Times New Roman" panose="02020603050405020304" pitchFamily="18" charset="0"/>
                <a:cs typeface="Times New Roman" panose="02020603050405020304" pitchFamily="18" charset="0"/>
              </a:rPr>
              <a:t>egwijzer voor financiële regelingen en aanvragen</a:t>
            </a:r>
            <a:endParaRPr lang="nl-NL" kern="100">
              <a:effectLst/>
              <a:ea typeface="Calibri" panose="020F0502020204030204" pitchFamily="34" charset="0"/>
              <a:cs typeface="Times New Roman" panose="02020603050405020304" pitchFamily="18" charset="0"/>
            </a:endParaRPr>
          </a:p>
        </p:txBody>
      </p:sp>
      <p:sp>
        <p:nvSpPr>
          <p:cNvPr id="2" name="Titel 1">
            <a:extLst>
              <a:ext uri="{FF2B5EF4-FFF2-40B4-BE49-F238E27FC236}">
                <a16:creationId xmlns:a16="http://schemas.microsoft.com/office/drawing/2014/main" id="{E469EC66-113E-EF19-2E5A-D6941B7A1865}"/>
              </a:ext>
            </a:extLst>
          </p:cNvPr>
          <p:cNvSpPr>
            <a:spLocks noGrp="1"/>
          </p:cNvSpPr>
          <p:nvPr>
            <p:ph type="title"/>
          </p:nvPr>
        </p:nvSpPr>
        <p:spPr>
          <a:xfrm>
            <a:off x="754019" y="493772"/>
            <a:ext cx="4583526" cy="923046"/>
          </a:xfrm>
        </p:spPr>
        <p:txBody>
          <a:bodyPr anchor="t">
            <a:noAutofit/>
          </a:bodyPr>
          <a:lstStyle/>
          <a:p>
            <a:r>
              <a:rPr lang="nl-NL" sz="3200">
                <a:solidFill>
                  <a:srgbClr val="DE4E2C"/>
                </a:solidFill>
                <a:latin typeface="Source Serif Pro" panose="02040603050405020204" pitchFamily="18" charset="0"/>
                <a:ea typeface="Source Serif Pro" panose="02040603050405020204" pitchFamily="18" charset="0"/>
              </a:rPr>
              <a:t>Cari van Zorggenoot </a:t>
            </a:r>
            <a:br>
              <a:rPr lang="nl-NL" sz="3200">
                <a:solidFill>
                  <a:srgbClr val="DE4E2C"/>
                </a:solidFill>
                <a:latin typeface="Source Serif Pro" panose="02040603050405020204" pitchFamily="18" charset="0"/>
                <a:ea typeface="Source Serif Pro" panose="02040603050405020204" pitchFamily="18" charset="0"/>
              </a:rPr>
            </a:br>
            <a:r>
              <a:rPr lang="nl-NL" sz="3200">
                <a:solidFill>
                  <a:srgbClr val="DE4E2C"/>
                </a:solidFill>
                <a:latin typeface="Source Serif Pro" panose="02040603050405020204" pitchFamily="18" charset="0"/>
                <a:ea typeface="Source Serif Pro" panose="02040603050405020204" pitchFamily="18" charset="0"/>
              </a:rPr>
              <a:t>helpt op weg met:</a:t>
            </a:r>
          </a:p>
        </p:txBody>
      </p:sp>
      <p:pic>
        <p:nvPicPr>
          <p:cNvPr id="27" name="Afbeelding 26">
            <a:extLst>
              <a:ext uri="{FF2B5EF4-FFF2-40B4-BE49-F238E27FC236}">
                <a16:creationId xmlns:a16="http://schemas.microsoft.com/office/drawing/2014/main" id="{A880E955-32EF-5D26-E92E-32CA6DBA1A6F}"/>
              </a:ext>
            </a:extLst>
          </p:cNvPr>
          <p:cNvPicPr>
            <a:picLocks noChangeAspect="1"/>
          </p:cNvPicPr>
          <p:nvPr/>
        </p:nvPicPr>
        <p:blipFill>
          <a:blip r:embed="rId2"/>
          <a:srcRect b="5554"/>
          <a:stretch>
            <a:fillRect/>
          </a:stretch>
        </p:blipFill>
        <p:spPr>
          <a:xfrm>
            <a:off x="-31899" y="6246092"/>
            <a:ext cx="12269972" cy="621956"/>
          </a:xfrm>
          <a:prstGeom prst="rect">
            <a:avLst/>
          </a:prstGeom>
        </p:spPr>
      </p:pic>
      <p:pic>
        <p:nvPicPr>
          <p:cNvPr id="5" name="Afbeelding 4">
            <a:extLst>
              <a:ext uri="{FF2B5EF4-FFF2-40B4-BE49-F238E27FC236}">
                <a16:creationId xmlns:a16="http://schemas.microsoft.com/office/drawing/2014/main" id="{6397F0F5-E26A-630B-C2DD-2B93B06A24A4}"/>
              </a:ext>
            </a:extLst>
          </p:cNvPr>
          <p:cNvPicPr>
            <a:picLocks noChangeAspect="1"/>
          </p:cNvPicPr>
          <p:nvPr/>
        </p:nvPicPr>
        <p:blipFill>
          <a:blip r:embed="rId3"/>
          <a:stretch>
            <a:fillRect/>
          </a:stretch>
        </p:blipFill>
        <p:spPr>
          <a:xfrm>
            <a:off x="75307" y="1462928"/>
            <a:ext cx="5045382" cy="5045382"/>
          </a:xfrm>
          <a:prstGeom prst="rect">
            <a:avLst/>
          </a:prstGeom>
        </p:spPr>
      </p:pic>
      <p:pic>
        <p:nvPicPr>
          <p:cNvPr id="8" name="Afbeelding 7">
            <a:extLst>
              <a:ext uri="{FF2B5EF4-FFF2-40B4-BE49-F238E27FC236}">
                <a16:creationId xmlns:a16="http://schemas.microsoft.com/office/drawing/2014/main" id="{FDFFA5AC-32FB-8595-10DC-B5157C7CFB24}"/>
              </a:ext>
            </a:extLst>
          </p:cNvPr>
          <p:cNvPicPr>
            <a:picLocks noChangeAspect="1"/>
          </p:cNvPicPr>
          <p:nvPr/>
        </p:nvPicPr>
        <p:blipFill>
          <a:blip r:embed="rId4"/>
          <a:stretch>
            <a:fillRect/>
          </a:stretch>
        </p:blipFill>
        <p:spPr>
          <a:xfrm>
            <a:off x="5182195" y="4550363"/>
            <a:ext cx="2252912" cy="1584990"/>
          </a:xfrm>
          <a:prstGeom prst="rect">
            <a:avLst/>
          </a:prstGeom>
        </p:spPr>
      </p:pic>
      <p:sp>
        <p:nvSpPr>
          <p:cNvPr id="9" name="Tekstvak 8">
            <a:extLst>
              <a:ext uri="{FF2B5EF4-FFF2-40B4-BE49-F238E27FC236}">
                <a16:creationId xmlns:a16="http://schemas.microsoft.com/office/drawing/2014/main" id="{A38E5224-2693-85B5-AAF0-B6D5A9CB9565}"/>
              </a:ext>
            </a:extLst>
          </p:cNvPr>
          <p:cNvSpPr txBox="1"/>
          <p:nvPr/>
        </p:nvSpPr>
        <p:spPr>
          <a:xfrm>
            <a:off x="6873537" y="4827651"/>
            <a:ext cx="3154921" cy="646331"/>
          </a:xfrm>
          <a:prstGeom prst="rect">
            <a:avLst/>
          </a:prstGeom>
          <a:noFill/>
        </p:spPr>
        <p:txBody>
          <a:bodyPr wrap="square" rtlCol="0">
            <a:spAutoFit/>
          </a:bodyPr>
          <a:lstStyle/>
          <a:p>
            <a:r>
              <a:rPr lang="nl-NL" kern="100">
                <a:solidFill>
                  <a:srgbClr val="DE4E2C"/>
                </a:solidFill>
                <a:latin typeface="Source Serif Pro" panose="02040603050405020204" pitchFamily="18" charset="0"/>
                <a:ea typeface="Source Serif Pro" panose="02040603050405020204" pitchFamily="18" charset="0"/>
                <a:cs typeface="Times New Roman" panose="02020603050405020304" pitchFamily="18" charset="0"/>
              </a:rPr>
              <a:t>Eenvoudig, laagdrempelig en altijd beschikbaar</a:t>
            </a:r>
            <a:endParaRPr lang="nl-NL"/>
          </a:p>
        </p:txBody>
      </p:sp>
    </p:spTree>
    <p:extLst>
      <p:ext uri="{BB962C8B-B14F-4D97-AF65-F5344CB8AC3E}">
        <p14:creationId xmlns:p14="http://schemas.microsoft.com/office/powerpoint/2010/main" val="289553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E91FB-7C65-3B98-E1D2-01239FB4CBA3}"/>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ADD7EBEA-1556-39C5-6572-E7C50A50CC7C}"/>
              </a:ext>
            </a:extLst>
          </p:cNvPr>
          <p:cNvSpPr>
            <a:spLocks noGrp="1"/>
          </p:cNvSpPr>
          <p:nvPr>
            <p:ph type="title"/>
          </p:nvPr>
        </p:nvSpPr>
        <p:spPr>
          <a:xfrm>
            <a:off x="585780" y="474537"/>
            <a:ext cx="9244020" cy="621956"/>
          </a:xfrm>
        </p:spPr>
        <p:txBody>
          <a:bodyPr vert="horz" lIns="91440" tIns="45720" rIns="91440" bIns="45720" rtlCol="0" anchor="t">
            <a:noAutofit/>
          </a:bodyPr>
          <a:lstStyle/>
          <a:p>
            <a:r>
              <a:rPr lang="nl-NL" sz="3200">
                <a:solidFill>
                  <a:srgbClr val="DE4E2C"/>
                </a:solidFill>
                <a:latin typeface="Source Serif Pro"/>
                <a:ea typeface="Source Serif Pro"/>
              </a:rPr>
              <a:t>Zorggenoot versterkt op verschillende manieren</a:t>
            </a:r>
            <a:endParaRPr lang="nl-NL" sz="3200">
              <a:solidFill>
                <a:srgbClr val="DE4E2C"/>
              </a:solidFill>
            </a:endParaRPr>
          </a:p>
        </p:txBody>
      </p:sp>
      <p:sp>
        <p:nvSpPr>
          <p:cNvPr id="24" name="Tekstvak 23">
            <a:extLst>
              <a:ext uri="{FF2B5EF4-FFF2-40B4-BE49-F238E27FC236}">
                <a16:creationId xmlns:a16="http://schemas.microsoft.com/office/drawing/2014/main" id="{3DDD1A2C-2F37-E76D-3B0F-FC8661CF9F3A}"/>
              </a:ext>
            </a:extLst>
          </p:cNvPr>
          <p:cNvSpPr txBox="1"/>
          <p:nvPr/>
        </p:nvSpPr>
        <p:spPr>
          <a:xfrm>
            <a:off x="1693735" y="1531756"/>
            <a:ext cx="4905241" cy="2009061"/>
          </a:xfrm>
          <a:prstGeom prst="roundRect">
            <a:avLst/>
          </a:prstGeom>
          <a:noFill/>
          <a:ln w="12700">
            <a:solidFill>
              <a:schemeClr val="accent1"/>
            </a:solidFill>
          </a:ln>
        </p:spPr>
        <p:txBody>
          <a:bodyPr rot="0" spcFirstLastPara="0" vertOverflow="overflow" horzOverflow="overflow" vert="horz" wrap="square" lIns="792000" tIns="45720" rIns="91440" bIns="45720" numCol="1" spcCol="0" rtlCol="0" fromWordArt="0" anchor="t" anchorCtr="0" forceAA="0" compatLnSpc="1">
            <a:prstTxWarp prst="textNoShape">
              <a:avLst/>
            </a:prstTxWarp>
            <a:spAutoFit/>
          </a:bodyPr>
          <a:lstStyle/>
          <a:p>
            <a:r>
              <a:rPr lang="nl-NL" sz="1600" b="1">
                <a:solidFill>
                  <a:schemeClr val="tx1">
                    <a:lumMod val="75000"/>
                    <a:lumOff val="25000"/>
                  </a:schemeClr>
                </a:solidFill>
              </a:rPr>
              <a:t>AI-assistent Cari: wanneer de hulpvraag nog niet duidelijk is</a:t>
            </a:r>
          </a:p>
          <a:p>
            <a:endParaRPr lang="nl-NL" sz="1600" b="1">
              <a:solidFill>
                <a:schemeClr val="tx1">
                  <a:lumMod val="75000"/>
                  <a:lumOff val="25000"/>
                </a:schemeClr>
              </a:solidFill>
            </a:endParaRPr>
          </a:p>
          <a:p>
            <a:pPr marL="342900" indent="-342900">
              <a:buFont typeface="Wingdings"/>
              <a:buChar char="ü"/>
            </a:pPr>
            <a:r>
              <a:rPr lang="nl-NL" sz="1600">
                <a:solidFill>
                  <a:schemeClr val="tx1">
                    <a:lumMod val="75000"/>
                    <a:lumOff val="25000"/>
                  </a:schemeClr>
                </a:solidFill>
              </a:rPr>
              <a:t>Situatieschets is voldoende</a:t>
            </a:r>
          </a:p>
          <a:p>
            <a:pPr marL="285750" indent="-285750">
              <a:buFont typeface="Wingdings"/>
              <a:buChar char="ü"/>
            </a:pPr>
            <a:r>
              <a:rPr lang="nl-NL" sz="1600">
                <a:solidFill>
                  <a:schemeClr val="tx1">
                    <a:lumMod val="75000"/>
                    <a:lumOff val="25000"/>
                  </a:schemeClr>
                </a:solidFill>
              </a:rPr>
              <a:t>Geeft antwoorden en inspiratie</a:t>
            </a:r>
          </a:p>
          <a:p>
            <a:pPr marL="285750" indent="-285750">
              <a:buFont typeface="Wingdings"/>
              <a:buChar char="ü"/>
            </a:pPr>
            <a:r>
              <a:rPr lang="nl-NL" sz="1600">
                <a:solidFill>
                  <a:schemeClr val="tx1">
                    <a:lumMod val="75000"/>
                    <a:lumOff val="25000"/>
                  </a:schemeClr>
                </a:solidFill>
              </a:rPr>
              <a:t>Verwijst naar lokale oplossingen (voorliggend veld, sociaal domein)</a:t>
            </a:r>
          </a:p>
        </p:txBody>
      </p:sp>
      <p:sp>
        <p:nvSpPr>
          <p:cNvPr id="25" name="Tekstvak 24">
            <a:extLst>
              <a:ext uri="{FF2B5EF4-FFF2-40B4-BE49-F238E27FC236}">
                <a16:creationId xmlns:a16="http://schemas.microsoft.com/office/drawing/2014/main" id="{FB98994E-4283-E4DB-3777-3FF77F0F1A10}"/>
              </a:ext>
            </a:extLst>
          </p:cNvPr>
          <p:cNvSpPr txBox="1"/>
          <p:nvPr/>
        </p:nvSpPr>
        <p:spPr>
          <a:xfrm>
            <a:off x="7074215" y="2041088"/>
            <a:ext cx="3742805" cy="1736646"/>
          </a:xfrm>
          <a:prstGeom prst="roundRect">
            <a:avLst/>
          </a:prstGeom>
          <a:noFill/>
          <a:ln w="1270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dirty="0">
                <a:solidFill>
                  <a:schemeClr val="tx1">
                    <a:lumMod val="75000"/>
                    <a:lumOff val="25000"/>
                  </a:schemeClr>
                </a:solidFill>
              </a:rPr>
              <a:t>Zelf informatie verzamelen: kennisbank met artikelen</a:t>
            </a:r>
          </a:p>
          <a:p>
            <a:endParaRPr lang="nl-NL" sz="1600" b="1" dirty="0">
              <a:solidFill>
                <a:schemeClr val="tx1">
                  <a:lumMod val="75000"/>
                  <a:lumOff val="25000"/>
                </a:schemeClr>
              </a:solidFill>
            </a:endParaRPr>
          </a:p>
          <a:p>
            <a:pPr marL="285750" indent="-285750">
              <a:buFont typeface="Wingdings" pitchFamily="2" charset="2"/>
              <a:buChar char="ü"/>
            </a:pPr>
            <a:r>
              <a:rPr lang="nl-NL" sz="1600" dirty="0">
                <a:solidFill>
                  <a:schemeClr val="tx1">
                    <a:lumMod val="75000"/>
                    <a:lumOff val="25000"/>
                  </a:schemeClr>
                </a:solidFill>
              </a:rPr>
              <a:t>Oog voor jezelf, welzijn &amp; zorg en veilig langer thuis </a:t>
            </a:r>
          </a:p>
          <a:p>
            <a:pPr marL="285750" indent="-285750">
              <a:buFont typeface="Wingdings" pitchFamily="2" charset="2"/>
              <a:buChar char="ü"/>
            </a:pPr>
            <a:r>
              <a:rPr lang="nl-NL" sz="1600" dirty="0">
                <a:solidFill>
                  <a:schemeClr val="tx1">
                    <a:lumMod val="75000"/>
                    <a:lumOff val="25000"/>
                  </a:schemeClr>
                </a:solidFill>
              </a:rPr>
              <a:t>Zorgwetten en financiën</a:t>
            </a:r>
          </a:p>
        </p:txBody>
      </p:sp>
      <p:sp>
        <p:nvSpPr>
          <p:cNvPr id="27" name="Tekstvak 26">
            <a:extLst>
              <a:ext uri="{FF2B5EF4-FFF2-40B4-BE49-F238E27FC236}">
                <a16:creationId xmlns:a16="http://schemas.microsoft.com/office/drawing/2014/main" id="{AFB2A8B8-ED03-DFB6-C711-0D20496543E9}"/>
              </a:ext>
            </a:extLst>
          </p:cNvPr>
          <p:cNvSpPr txBox="1"/>
          <p:nvPr/>
        </p:nvSpPr>
        <p:spPr>
          <a:xfrm>
            <a:off x="2896491" y="3939501"/>
            <a:ext cx="4177724" cy="1736646"/>
          </a:xfrm>
          <a:prstGeom prst="roundRect">
            <a:avLst/>
          </a:prstGeom>
          <a:noFill/>
          <a:ln w="1270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dirty="0">
                <a:solidFill>
                  <a:schemeClr val="tx1">
                    <a:lumMod val="75000"/>
                    <a:lumOff val="25000"/>
                  </a:schemeClr>
                </a:solidFill>
              </a:rPr>
              <a:t>Mantelzorgtest</a:t>
            </a:r>
          </a:p>
          <a:p>
            <a:endParaRPr lang="nl-NL" sz="1600" b="1" dirty="0">
              <a:solidFill>
                <a:schemeClr val="tx1">
                  <a:lumMod val="75000"/>
                  <a:lumOff val="25000"/>
                </a:schemeClr>
              </a:solidFill>
            </a:endParaRPr>
          </a:p>
          <a:p>
            <a:pPr marL="285750" indent="-285750">
              <a:buFont typeface="Wingdings"/>
              <a:buChar char="ü"/>
            </a:pPr>
            <a:r>
              <a:rPr lang="nl-NL" sz="1600" dirty="0">
                <a:solidFill>
                  <a:schemeClr val="tx1">
                    <a:lumMod val="75000"/>
                    <a:lumOff val="25000"/>
                  </a:schemeClr>
                </a:solidFill>
              </a:rPr>
              <a:t>Bewustwording van belasting </a:t>
            </a:r>
            <a:br>
              <a:rPr lang="nl-NL" sz="1600" dirty="0">
                <a:solidFill>
                  <a:schemeClr val="tx1">
                    <a:lumMod val="75000"/>
                    <a:lumOff val="25000"/>
                  </a:schemeClr>
                </a:solidFill>
              </a:rPr>
            </a:br>
            <a:r>
              <a:rPr lang="nl-NL" sz="1600" dirty="0">
                <a:solidFill>
                  <a:schemeClr val="tx1">
                    <a:lumMod val="75000"/>
                    <a:lumOff val="25000"/>
                  </a:schemeClr>
                </a:solidFill>
              </a:rPr>
              <a:t>en ondersteuning</a:t>
            </a:r>
          </a:p>
          <a:p>
            <a:pPr marL="285750" indent="-285750">
              <a:buFont typeface="Wingdings"/>
              <a:buChar char="ü"/>
            </a:pPr>
            <a:r>
              <a:rPr lang="nl-NL" sz="1600" dirty="0">
                <a:solidFill>
                  <a:schemeClr val="tx1">
                    <a:lumMod val="75000"/>
                    <a:lumOff val="25000"/>
                  </a:schemeClr>
                </a:solidFill>
              </a:rPr>
              <a:t>Verwijzing naar lokaal hulpaanbod om zorgtaken te verlichten</a:t>
            </a:r>
          </a:p>
        </p:txBody>
      </p:sp>
      <p:pic>
        <p:nvPicPr>
          <p:cNvPr id="31" name="Afbeelding 30">
            <a:extLst>
              <a:ext uri="{FF2B5EF4-FFF2-40B4-BE49-F238E27FC236}">
                <a16:creationId xmlns:a16="http://schemas.microsoft.com/office/drawing/2014/main" id="{F8BFCCCF-87FE-CCCB-724D-D6EEF5FB7C48}"/>
              </a:ext>
            </a:extLst>
          </p:cNvPr>
          <p:cNvPicPr>
            <a:picLocks noChangeAspect="1"/>
          </p:cNvPicPr>
          <p:nvPr/>
        </p:nvPicPr>
        <p:blipFill>
          <a:blip r:embed="rId2"/>
          <a:stretch>
            <a:fillRect/>
          </a:stretch>
        </p:blipFill>
        <p:spPr>
          <a:xfrm>
            <a:off x="847522" y="1331380"/>
            <a:ext cx="1550932" cy="1714642"/>
          </a:xfrm>
          <a:prstGeom prst="rect">
            <a:avLst/>
          </a:prstGeom>
        </p:spPr>
      </p:pic>
      <p:grpSp>
        <p:nvGrpSpPr>
          <p:cNvPr id="34" name="Groep 33">
            <a:extLst>
              <a:ext uri="{FF2B5EF4-FFF2-40B4-BE49-F238E27FC236}">
                <a16:creationId xmlns:a16="http://schemas.microsoft.com/office/drawing/2014/main" id="{4911D9E1-7E50-BB55-04DC-2ED1C8E032F6}"/>
              </a:ext>
            </a:extLst>
          </p:cNvPr>
          <p:cNvGrpSpPr/>
          <p:nvPr/>
        </p:nvGrpSpPr>
        <p:grpSpPr>
          <a:xfrm>
            <a:off x="6124889" y="3762287"/>
            <a:ext cx="981592" cy="986233"/>
            <a:chOff x="6348279" y="3707253"/>
            <a:chExt cx="981592" cy="986233"/>
          </a:xfrm>
        </p:grpSpPr>
        <p:sp>
          <p:nvSpPr>
            <p:cNvPr id="33" name="Rechthoek 32">
              <a:extLst>
                <a:ext uri="{FF2B5EF4-FFF2-40B4-BE49-F238E27FC236}">
                  <a16:creationId xmlns:a16="http://schemas.microsoft.com/office/drawing/2014/main" id="{2267156A-AE38-B157-4ADD-BD0ADAF3AA0C}"/>
                </a:ext>
              </a:extLst>
            </p:cNvPr>
            <p:cNvSpPr/>
            <p:nvPr/>
          </p:nvSpPr>
          <p:spPr>
            <a:xfrm>
              <a:off x="6348279" y="3707253"/>
              <a:ext cx="743637" cy="2289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Afbeelding 31">
              <a:extLst>
                <a:ext uri="{FF2B5EF4-FFF2-40B4-BE49-F238E27FC236}">
                  <a16:creationId xmlns:a16="http://schemas.microsoft.com/office/drawing/2014/main" id="{BC23F67F-128D-4026-21A3-F1138273C25C}"/>
                </a:ext>
              </a:extLst>
            </p:cNvPr>
            <p:cNvPicPr>
              <a:picLocks noChangeAspect="1"/>
            </p:cNvPicPr>
            <p:nvPr/>
          </p:nvPicPr>
          <p:blipFill>
            <a:blip r:embed="rId3"/>
            <a:stretch>
              <a:fillRect/>
            </a:stretch>
          </p:blipFill>
          <p:spPr>
            <a:xfrm>
              <a:off x="6348279" y="3707253"/>
              <a:ext cx="981592" cy="986233"/>
            </a:xfrm>
            <a:prstGeom prst="rect">
              <a:avLst/>
            </a:prstGeom>
          </p:spPr>
        </p:pic>
      </p:grpSp>
      <p:pic>
        <p:nvPicPr>
          <p:cNvPr id="35" name="Afbeelding 34">
            <a:extLst>
              <a:ext uri="{FF2B5EF4-FFF2-40B4-BE49-F238E27FC236}">
                <a16:creationId xmlns:a16="http://schemas.microsoft.com/office/drawing/2014/main" id="{3470C2FC-B5C6-FA38-AA7F-5178F360AF58}"/>
              </a:ext>
            </a:extLst>
          </p:cNvPr>
          <p:cNvPicPr>
            <a:picLocks noChangeAspect="1"/>
          </p:cNvPicPr>
          <p:nvPr/>
        </p:nvPicPr>
        <p:blipFill>
          <a:blip r:embed="rId4"/>
          <a:srcRect b="5554"/>
          <a:stretch>
            <a:fillRect/>
          </a:stretch>
        </p:blipFill>
        <p:spPr>
          <a:xfrm>
            <a:off x="-31899" y="6246092"/>
            <a:ext cx="12269972" cy="621956"/>
          </a:xfrm>
          <a:prstGeom prst="rect">
            <a:avLst/>
          </a:prstGeom>
        </p:spPr>
      </p:pic>
      <p:pic>
        <p:nvPicPr>
          <p:cNvPr id="39" name="Afbeelding 38">
            <a:extLst>
              <a:ext uri="{FF2B5EF4-FFF2-40B4-BE49-F238E27FC236}">
                <a16:creationId xmlns:a16="http://schemas.microsoft.com/office/drawing/2014/main" id="{F9405756-5AE2-2E5F-D4B8-D4E72C9C5744}"/>
              </a:ext>
            </a:extLst>
          </p:cNvPr>
          <p:cNvPicPr>
            <a:picLocks noChangeAspect="1"/>
          </p:cNvPicPr>
          <p:nvPr/>
        </p:nvPicPr>
        <p:blipFill>
          <a:blip r:embed="rId5"/>
          <a:stretch>
            <a:fillRect/>
          </a:stretch>
        </p:blipFill>
        <p:spPr>
          <a:xfrm>
            <a:off x="8394056" y="2923822"/>
            <a:ext cx="4076219" cy="3322271"/>
          </a:xfrm>
          <a:prstGeom prst="rect">
            <a:avLst/>
          </a:prstGeom>
        </p:spPr>
      </p:pic>
    </p:spTree>
    <p:extLst>
      <p:ext uri="{BB962C8B-B14F-4D97-AF65-F5344CB8AC3E}">
        <p14:creationId xmlns:p14="http://schemas.microsoft.com/office/powerpoint/2010/main" val="1178649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AEB08587-43A4-3198-FD77-2741C19B8313}"/>
              </a:ext>
            </a:extLst>
          </p:cNvPr>
          <p:cNvSpPr/>
          <p:nvPr/>
        </p:nvSpPr>
        <p:spPr>
          <a:xfrm>
            <a:off x="0" y="0"/>
            <a:ext cx="12192000" cy="6246092"/>
          </a:xfrm>
          <a:prstGeom prst="rect">
            <a:avLst/>
          </a:prstGeom>
          <a:solidFill>
            <a:srgbClr val="F5F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6" name="Afbeelding 185">
            <a:extLst>
              <a:ext uri="{FF2B5EF4-FFF2-40B4-BE49-F238E27FC236}">
                <a16:creationId xmlns:a16="http://schemas.microsoft.com/office/drawing/2014/main" id="{B766F64D-7CC8-BB7D-12D8-C12172C2EA25}"/>
              </a:ext>
            </a:extLst>
          </p:cNvPr>
          <p:cNvPicPr>
            <a:picLocks noChangeAspect="1"/>
          </p:cNvPicPr>
          <p:nvPr/>
        </p:nvPicPr>
        <p:blipFill>
          <a:blip r:embed="rId2"/>
          <a:srcRect b="5554"/>
          <a:stretch>
            <a:fillRect/>
          </a:stretch>
        </p:blipFill>
        <p:spPr>
          <a:xfrm>
            <a:off x="-31899" y="6246092"/>
            <a:ext cx="12269972" cy="621956"/>
          </a:xfrm>
          <a:prstGeom prst="rect">
            <a:avLst/>
          </a:prstGeom>
        </p:spPr>
      </p:pic>
      <p:sp>
        <p:nvSpPr>
          <p:cNvPr id="8" name="Tekstvak 7">
            <a:extLst>
              <a:ext uri="{FF2B5EF4-FFF2-40B4-BE49-F238E27FC236}">
                <a16:creationId xmlns:a16="http://schemas.microsoft.com/office/drawing/2014/main" id="{0733089E-12CB-DB2E-C3E5-0D4492205945}"/>
              </a:ext>
            </a:extLst>
          </p:cNvPr>
          <p:cNvSpPr txBox="1"/>
          <p:nvPr/>
        </p:nvSpPr>
        <p:spPr>
          <a:xfrm>
            <a:off x="470400" y="1211291"/>
            <a:ext cx="5079795" cy="2031325"/>
          </a:xfrm>
          <a:prstGeom prst="rect">
            <a:avLst/>
          </a:prstGeom>
          <a:noFill/>
        </p:spPr>
        <p:txBody>
          <a:bodyPr wrap="square" rtlCol="0">
            <a:spAutoFit/>
          </a:bodyPr>
          <a:lstStyle/>
          <a:p>
            <a:pPr lvl="0"/>
            <a:r>
              <a:rPr lang="nl-NL" b="1"/>
              <a:t>Wat heb jij er aan als je zelf mantelzorger bent </a:t>
            </a:r>
          </a:p>
          <a:p>
            <a:endParaRPr lang="nl-NL">
              <a:solidFill>
                <a:schemeClr val="tx1">
                  <a:lumMod val="75000"/>
                  <a:lumOff val="25000"/>
                </a:schemeClr>
              </a:solidFill>
            </a:endParaRPr>
          </a:p>
          <a:p>
            <a:pPr marL="342900" indent="-342900">
              <a:buFont typeface="Systeemlettertype regulier"/>
              <a:buChar char="-"/>
            </a:pPr>
            <a:r>
              <a:rPr lang="nl-NL">
                <a:solidFill>
                  <a:schemeClr val="tx1">
                    <a:lumMod val="75000"/>
                    <a:lumOff val="25000"/>
                  </a:schemeClr>
                </a:solidFill>
              </a:rPr>
              <a:t>Betrouwbare antwoorden op één plek</a:t>
            </a:r>
          </a:p>
          <a:p>
            <a:pPr marL="342900" indent="-342900">
              <a:buFont typeface="Systeemlettertype regulier"/>
              <a:buChar char="-"/>
            </a:pPr>
            <a:r>
              <a:rPr lang="nl-NL">
                <a:solidFill>
                  <a:schemeClr val="tx1">
                    <a:lumMod val="75000"/>
                    <a:lumOff val="25000"/>
                  </a:schemeClr>
                </a:solidFill>
              </a:rPr>
              <a:t>Meer overzicht en minder onzekerheid</a:t>
            </a:r>
          </a:p>
          <a:p>
            <a:pPr marL="342900" indent="-342900">
              <a:buFont typeface="Systeemlettertype regulier"/>
              <a:buChar char="-"/>
            </a:pPr>
            <a:r>
              <a:rPr lang="nl-NL">
                <a:solidFill>
                  <a:schemeClr val="tx1">
                    <a:lumMod val="75000"/>
                    <a:lumOff val="25000"/>
                  </a:schemeClr>
                </a:solidFill>
              </a:rPr>
              <a:t>Sneller passende hulp en activiteiten vinden</a:t>
            </a:r>
          </a:p>
          <a:p>
            <a:pPr marL="342900" indent="-342900">
              <a:buFont typeface="Systeemlettertype regulier"/>
              <a:buChar char="-"/>
            </a:pPr>
            <a:r>
              <a:rPr lang="nl-NL">
                <a:solidFill>
                  <a:schemeClr val="tx1">
                    <a:lumMod val="75000"/>
                    <a:lumOff val="25000"/>
                  </a:schemeClr>
                </a:solidFill>
              </a:rPr>
              <a:t>Zelf de regie houden</a:t>
            </a:r>
          </a:p>
          <a:p>
            <a:pPr marL="342900" indent="-342900">
              <a:buFont typeface="Systeemlettertype regulier"/>
              <a:buChar char="-"/>
            </a:pPr>
            <a:r>
              <a:rPr lang="nl-NL">
                <a:solidFill>
                  <a:schemeClr val="tx1">
                    <a:lumMod val="75000"/>
                    <a:lumOff val="25000"/>
                  </a:schemeClr>
                </a:solidFill>
              </a:rPr>
              <a:t>Ondersteuning op elk moment van de dag</a:t>
            </a:r>
          </a:p>
        </p:txBody>
      </p:sp>
      <p:sp>
        <p:nvSpPr>
          <p:cNvPr id="9" name="Tekstvak 8">
            <a:extLst>
              <a:ext uri="{FF2B5EF4-FFF2-40B4-BE49-F238E27FC236}">
                <a16:creationId xmlns:a16="http://schemas.microsoft.com/office/drawing/2014/main" id="{BAC40106-3F58-0971-FC87-7F8684C1FCBB}"/>
              </a:ext>
            </a:extLst>
          </p:cNvPr>
          <p:cNvSpPr txBox="1"/>
          <p:nvPr/>
        </p:nvSpPr>
        <p:spPr>
          <a:xfrm>
            <a:off x="2126512" y="3578171"/>
            <a:ext cx="5847907" cy="2585323"/>
          </a:xfrm>
          <a:prstGeom prst="rect">
            <a:avLst/>
          </a:prstGeom>
          <a:noFill/>
        </p:spPr>
        <p:txBody>
          <a:bodyPr wrap="square" rtlCol="0">
            <a:spAutoFit/>
          </a:bodyPr>
          <a:lstStyle/>
          <a:p>
            <a:r>
              <a:rPr lang="nl-NL" b="1">
                <a:solidFill>
                  <a:schemeClr val="tx1">
                    <a:lumMod val="75000"/>
                    <a:lumOff val="25000"/>
                  </a:schemeClr>
                </a:solidFill>
              </a:rPr>
              <a:t>Wat heb jij er aan als professional (in rol verwijzer)</a:t>
            </a:r>
          </a:p>
          <a:p>
            <a:endParaRPr lang="nl-NL">
              <a:solidFill>
                <a:schemeClr val="tx1">
                  <a:lumMod val="75000"/>
                  <a:lumOff val="25000"/>
                </a:schemeClr>
              </a:solidFill>
            </a:endParaRPr>
          </a:p>
          <a:p>
            <a:pPr marL="342900" indent="-342900">
              <a:buFont typeface="Systeemlettertype regulier"/>
              <a:buChar char="-"/>
            </a:pPr>
            <a:r>
              <a:rPr lang="nl-NL">
                <a:solidFill>
                  <a:schemeClr val="tx1">
                    <a:lumMod val="75000"/>
                    <a:lumOff val="25000"/>
                  </a:schemeClr>
                </a:solidFill>
              </a:rPr>
              <a:t>Inwoners sneller op weg helpen </a:t>
            </a:r>
          </a:p>
          <a:p>
            <a:pPr marL="342900" indent="-342900">
              <a:buFont typeface="Systeemlettertype regulier"/>
              <a:buChar char="-"/>
            </a:pPr>
            <a:r>
              <a:rPr lang="nl-NL">
                <a:solidFill>
                  <a:schemeClr val="tx1">
                    <a:lumMod val="75000"/>
                    <a:lumOff val="25000"/>
                  </a:schemeClr>
                </a:solidFill>
              </a:rPr>
              <a:t>Minder tijd kwijt aan algemene vragen </a:t>
            </a:r>
          </a:p>
          <a:p>
            <a:pPr marL="342900" indent="-342900">
              <a:buFont typeface="Systeemlettertype regulier"/>
              <a:buChar char="-"/>
            </a:pPr>
            <a:r>
              <a:rPr lang="nl-NL">
                <a:solidFill>
                  <a:schemeClr val="tx1">
                    <a:lumMod val="75000"/>
                    <a:lumOff val="25000"/>
                  </a:schemeClr>
                </a:solidFill>
              </a:rPr>
              <a:t>Betrouwbare en actuele informatie als basis </a:t>
            </a:r>
          </a:p>
          <a:p>
            <a:pPr marL="342900" indent="-342900">
              <a:buFont typeface="Systeemlettertype regulier"/>
              <a:buChar char="-"/>
            </a:pPr>
            <a:r>
              <a:rPr lang="nl-NL">
                <a:solidFill>
                  <a:schemeClr val="tx1">
                    <a:lumMod val="75000"/>
                    <a:lumOff val="25000"/>
                  </a:schemeClr>
                </a:solidFill>
              </a:rPr>
              <a:t>Eén lokale ingang naar zorg en welzijn </a:t>
            </a:r>
          </a:p>
          <a:p>
            <a:pPr marL="342900" indent="-342900">
              <a:buFont typeface="Systeemlettertype regulier"/>
              <a:buChar char="-"/>
            </a:pPr>
            <a:r>
              <a:rPr lang="nl-NL">
                <a:solidFill>
                  <a:schemeClr val="tx1">
                    <a:lumMod val="75000"/>
                    <a:lumOff val="25000"/>
                  </a:schemeClr>
                </a:solidFill>
              </a:rPr>
              <a:t>Meer tijd voor persoonlijke en complexe hulpvragen</a:t>
            </a:r>
          </a:p>
          <a:p>
            <a:pPr marL="342900" indent="-342900">
              <a:buFont typeface="Systeemlettertype regulier"/>
              <a:buChar char="-"/>
            </a:pPr>
            <a:r>
              <a:rPr lang="nl-NL">
                <a:solidFill>
                  <a:schemeClr val="tx1">
                    <a:lumMod val="75000"/>
                    <a:lumOff val="25000"/>
                  </a:schemeClr>
                </a:solidFill>
              </a:rPr>
              <a:t>Aanvulling op eigen begeleiding, geen vervanging</a:t>
            </a:r>
          </a:p>
          <a:p>
            <a:pPr marL="342900" indent="-342900">
              <a:buFont typeface="Systeemlettertype regulier"/>
              <a:buChar char="-"/>
            </a:pPr>
            <a:endParaRPr lang="nl-NL">
              <a:solidFill>
                <a:schemeClr val="tx1">
                  <a:lumMod val="75000"/>
                  <a:lumOff val="25000"/>
                </a:schemeClr>
              </a:solidFill>
            </a:endParaRPr>
          </a:p>
        </p:txBody>
      </p:sp>
      <p:sp>
        <p:nvSpPr>
          <p:cNvPr id="2" name="Titel 1">
            <a:extLst>
              <a:ext uri="{FF2B5EF4-FFF2-40B4-BE49-F238E27FC236}">
                <a16:creationId xmlns:a16="http://schemas.microsoft.com/office/drawing/2014/main" id="{6ACE354E-0518-722D-19A1-4ABA3332FDF7}"/>
              </a:ext>
            </a:extLst>
          </p:cNvPr>
          <p:cNvSpPr>
            <a:spLocks noGrp="1"/>
          </p:cNvSpPr>
          <p:nvPr>
            <p:ph type="title"/>
          </p:nvPr>
        </p:nvSpPr>
        <p:spPr>
          <a:xfrm>
            <a:off x="1257301" y="493772"/>
            <a:ext cx="6238769" cy="621595"/>
          </a:xfrm>
        </p:spPr>
        <p:txBody>
          <a:bodyPr anchor="t">
            <a:noAutofit/>
          </a:bodyPr>
          <a:lstStyle/>
          <a:p>
            <a:r>
              <a:rPr lang="nl-NL" sz="3200">
                <a:solidFill>
                  <a:srgbClr val="DE4E2C"/>
                </a:solidFill>
                <a:latin typeface="Source Serif Pro" panose="02040603050405020204" pitchFamily="18" charset="0"/>
                <a:ea typeface="Source Serif Pro" panose="02040603050405020204" pitchFamily="18" charset="0"/>
              </a:rPr>
              <a:t>Wat hebben we er aan?</a:t>
            </a:r>
          </a:p>
        </p:txBody>
      </p:sp>
      <p:pic>
        <p:nvPicPr>
          <p:cNvPr id="188" name="Afbeelding 187">
            <a:extLst>
              <a:ext uri="{FF2B5EF4-FFF2-40B4-BE49-F238E27FC236}">
                <a16:creationId xmlns:a16="http://schemas.microsoft.com/office/drawing/2014/main" id="{7DC4F517-2E05-70D6-7B53-09640C771D2F}"/>
              </a:ext>
            </a:extLst>
          </p:cNvPr>
          <p:cNvPicPr>
            <a:picLocks noChangeAspect="1"/>
          </p:cNvPicPr>
          <p:nvPr/>
        </p:nvPicPr>
        <p:blipFill>
          <a:blip r:embed="rId3"/>
          <a:srcRect r="19531"/>
          <a:stretch>
            <a:fillRect/>
          </a:stretch>
        </p:blipFill>
        <p:spPr>
          <a:xfrm>
            <a:off x="7496071" y="732058"/>
            <a:ext cx="4695930" cy="5835749"/>
          </a:xfrm>
          <a:prstGeom prst="rect">
            <a:avLst/>
          </a:prstGeom>
        </p:spPr>
      </p:pic>
    </p:spTree>
    <p:extLst>
      <p:ext uri="{BB962C8B-B14F-4D97-AF65-F5344CB8AC3E}">
        <p14:creationId xmlns:p14="http://schemas.microsoft.com/office/powerpoint/2010/main" val="368394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ACB28-5B76-C709-5FB1-88E3D3F619E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15D2CA2-1C9D-1864-6E1F-D0CAF59FB297}"/>
              </a:ext>
            </a:extLst>
          </p:cNvPr>
          <p:cNvSpPr txBox="1"/>
          <p:nvPr/>
        </p:nvSpPr>
        <p:spPr>
          <a:xfrm>
            <a:off x="571499" y="1536064"/>
            <a:ext cx="5005336" cy="4161351"/>
          </a:xfrm>
          <a:prstGeom prst="rect">
            <a:avLst/>
          </a:prstGeom>
          <a:noFill/>
          <a:ln w="12700">
            <a:noFill/>
          </a:ln>
        </p:spPr>
        <p:txBody>
          <a:bodyPr rot="0" spcFirstLastPara="0" vert="horz" wrap="square" lIns="180000" tIns="180000" rIns="180000" bIns="180000" numCol="1" spcCol="0" rtlCol="0" fromWordArt="0" anchor="t" anchorCtr="0" forceAA="0" compatLnSpc="1">
            <a:prstTxWarp prst="textNoShape">
              <a:avLst/>
            </a:prstTxWarp>
            <a:noAutofit/>
          </a:bodyPr>
          <a:lstStyle/>
          <a:p>
            <a:r>
              <a:rPr lang="nl-NL">
                <a:solidFill>
                  <a:schemeClr val="tx1">
                    <a:lumMod val="75000"/>
                    <a:lumOff val="25000"/>
                  </a:schemeClr>
                </a:solidFill>
              </a:rPr>
              <a:t>De dienst is </a:t>
            </a:r>
            <a:r>
              <a:rPr lang="nl-NL" b="1">
                <a:solidFill>
                  <a:schemeClr val="tx1">
                    <a:lumMod val="75000"/>
                    <a:lumOff val="25000"/>
                  </a:schemeClr>
                </a:solidFill>
              </a:rPr>
              <a:t>gratis te gebruiken</a:t>
            </a:r>
            <a:r>
              <a:rPr lang="nl-NL">
                <a:solidFill>
                  <a:schemeClr val="tx1">
                    <a:lumMod val="75000"/>
                    <a:lumOff val="25000"/>
                  </a:schemeClr>
                </a:solidFill>
              </a:rPr>
              <a:t> voor alle inwoners van de deelnemende gemeenten en iedereen die zorgt voor iemand die daar woont.</a:t>
            </a:r>
          </a:p>
          <a:p>
            <a:endParaRPr lang="nl-NL">
              <a:solidFill>
                <a:schemeClr val="tx1">
                  <a:lumMod val="75000"/>
                  <a:lumOff val="25000"/>
                </a:schemeClr>
              </a:solidFill>
            </a:endParaRPr>
          </a:p>
          <a:p>
            <a:pPr>
              <a:buNone/>
            </a:pPr>
            <a:r>
              <a:rPr lang="nl-NL" kern="100">
                <a:solidFill>
                  <a:schemeClr val="tx1">
                    <a:lumMod val="75000"/>
                    <a:lumOff val="25000"/>
                  </a:schemeClr>
                </a:solidFill>
                <a:effectLst/>
                <a:ea typeface="Calibri" panose="020F0502020204030204" pitchFamily="34" charset="0"/>
                <a:cs typeface="Times New Roman" panose="02020603050405020304" pitchFamily="18" charset="0"/>
              </a:rPr>
              <a:t>Verwijs naar Cari van Zorggenoot, je kunt direct starten. </a:t>
            </a:r>
          </a:p>
          <a:p>
            <a:pPr>
              <a:buNone/>
            </a:pPr>
            <a:r>
              <a:rPr lang="nl-NL" kern="100">
                <a:solidFill>
                  <a:schemeClr val="tx1">
                    <a:lumMod val="75000"/>
                    <a:lumOff val="25000"/>
                  </a:schemeClr>
                </a:solidFill>
                <a:effectLst/>
                <a:ea typeface="Calibri" panose="020F0502020204030204" pitchFamily="34" charset="0"/>
                <a:cs typeface="Times New Roman" panose="02020603050405020304" pitchFamily="18" charset="0"/>
              </a:rPr>
              <a:t> </a:t>
            </a:r>
          </a:p>
          <a:p>
            <a:pPr>
              <a:buNone/>
            </a:pPr>
            <a:r>
              <a:rPr lang="nl-NL" kern="0">
                <a:solidFill>
                  <a:schemeClr val="tx1">
                    <a:lumMod val="75000"/>
                    <a:lumOff val="25000"/>
                  </a:schemeClr>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https://altena.zorggenoot.nl/</a:t>
            </a:r>
            <a:endParaRPr lang="nl-NL" kern="0">
              <a:solidFill>
                <a:schemeClr val="tx1">
                  <a:lumMod val="75000"/>
                  <a:lumOff val="25000"/>
                </a:schemeClr>
              </a:solidFill>
              <a:ea typeface="Calibri" panose="020F0502020204030204" pitchFamily="34" charset="0"/>
              <a:cs typeface="Times New Roman" panose="02020603050405020304" pitchFamily="18" charset="0"/>
            </a:endParaRPr>
          </a:p>
          <a:p>
            <a:pPr>
              <a:buNone/>
            </a:pPr>
            <a:r>
              <a:rPr lang="nl-NL" kern="0">
                <a:solidFill>
                  <a:schemeClr val="tx1">
                    <a:lumMod val="75000"/>
                    <a:lumOff val="25000"/>
                  </a:schemeClr>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https://bergenopzoom.zorggenoot.nl/</a:t>
            </a:r>
            <a:endParaRPr lang="nl-NL" kern="0">
              <a:solidFill>
                <a:schemeClr val="tx1">
                  <a:lumMod val="75000"/>
                  <a:lumOff val="25000"/>
                </a:schemeClr>
              </a:solidFill>
              <a:ea typeface="Calibri" panose="020F0502020204030204" pitchFamily="34" charset="0"/>
              <a:cs typeface="Times New Roman" panose="02020603050405020304" pitchFamily="18" charset="0"/>
            </a:endParaRPr>
          </a:p>
          <a:p>
            <a:pPr>
              <a:buNone/>
            </a:pPr>
            <a:r>
              <a:rPr lang="nl-NL" kern="0">
                <a:solidFill>
                  <a:srgbClr val="467886"/>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a:t>
            </a:r>
            <a:r>
              <a:rPr lang="nl-NL" kern="0">
                <a:solidFill>
                  <a:schemeClr val="tx1">
                    <a:lumMod val="75000"/>
                    <a:lumOff val="25000"/>
                  </a:schemeClr>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oosterhout.zorggenoot.nl</a:t>
            </a:r>
            <a:endParaRPr lang="nl-NL" kern="0">
              <a:solidFill>
                <a:schemeClr val="tx1">
                  <a:lumMod val="75000"/>
                  <a:lumOff val="25000"/>
                </a:schemeClr>
              </a:solidFill>
              <a:effectLst/>
              <a:ea typeface="Calibri" panose="020F0502020204030204" pitchFamily="34" charset="0"/>
              <a:cs typeface="Times New Roman" panose="02020603050405020304" pitchFamily="18" charset="0"/>
            </a:endParaRPr>
          </a:p>
          <a:p>
            <a:pPr>
              <a:buNone/>
            </a:pPr>
            <a:endParaRPr lang="nl-NL" kern="100">
              <a:solidFill>
                <a:schemeClr val="tx1">
                  <a:lumMod val="75000"/>
                  <a:lumOff val="25000"/>
                </a:schemeClr>
              </a:solidFill>
              <a:effectLst/>
              <a:ea typeface="Calibri" panose="020F0502020204030204" pitchFamily="34" charset="0"/>
              <a:cs typeface="Times New Roman" panose="02020603050405020304" pitchFamily="18" charset="0"/>
            </a:endParaRPr>
          </a:p>
          <a:p>
            <a:pPr>
              <a:buNone/>
            </a:pPr>
            <a:r>
              <a:rPr lang="nl-NL" kern="100">
                <a:solidFill>
                  <a:schemeClr val="tx1">
                    <a:lumMod val="75000"/>
                    <a:lumOff val="25000"/>
                  </a:schemeClr>
                </a:solidFill>
                <a:effectLst/>
                <a:ea typeface="Calibri" panose="020F0502020204030204" pitchFamily="34" charset="0"/>
                <a:cs typeface="Times New Roman" panose="02020603050405020304" pitchFamily="18" charset="0"/>
              </a:rPr>
              <a:t> </a:t>
            </a:r>
          </a:p>
          <a:p>
            <a:pPr>
              <a:buNone/>
            </a:pPr>
            <a:r>
              <a:rPr lang="nl-NL" kern="100">
                <a:solidFill>
                  <a:schemeClr val="tx1">
                    <a:lumMod val="75000"/>
                    <a:lumOff val="25000"/>
                  </a:schemeClr>
                </a:solidFill>
                <a:effectLst/>
                <a:ea typeface="Calibri" panose="020F0502020204030204" pitchFamily="34" charset="0"/>
                <a:cs typeface="Times New Roman" panose="02020603050405020304" pitchFamily="18" charset="0"/>
              </a:rPr>
              <a:t>Zelf uitproberen mag natuurlijk ook </a:t>
            </a:r>
            <a:r>
              <a:rPr lang="nl-NL" kern="100">
                <a:solidFill>
                  <a:schemeClr val="tx1">
                    <a:lumMod val="75000"/>
                    <a:lumOff val="25000"/>
                  </a:schemeClr>
                </a:solidFill>
                <a:effectLst/>
                <a:ea typeface="Calibri" panose="020F0502020204030204" pitchFamily="34" charset="0"/>
                <a:cs typeface="Times New Roman" panose="02020603050405020304" pitchFamily="18" charset="0"/>
                <a:sym typeface="Wingdings" pitchFamily="2" charset="2"/>
              </a:rPr>
              <a:t></a:t>
            </a:r>
            <a:endParaRPr lang="nl-NL" kern="100">
              <a:solidFill>
                <a:schemeClr val="tx1">
                  <a:lumMod val="75000"/>
                  <a:lumOff val="25000"/>
                </a:schemeClr>
              </a:solidFill>
              <a:effectLst/>
              <a:ea typeface="Calibri" panose="020F0502020204030204" pitchFamily="34" charset="0"/>
              <a:cs typeface="Times New Roman" panose="02020603050405020304" pitchFamily="18" charset="0"/>
            </a:endParaRPr>
          </a:p>
        </p:txBody>
      </p:sp>
      <p:sp>
        <p:nvSpPr>
          <p:cNvPr id="3" name="Tekstvak 1">
            <a:extLst>
              <a:ext uri="{FF2B5EF4-FFF2-40B4-BE49-F238E27FC236}">
                <a16:creationId xmlns:a16="http://schemas.microsoft.com/office/drawing/2014/main" id="{CF189491-39CD-7CD4-6C76-0061EFD26BE5}"/>
              </a:ext>
            </a:extLst>
          </p:cNvPr>
          <p:cNvSpPr txBox="1"/>
          <p:nvPr/>
        </p:nvSpPr>
        <p:spPr>
          <a:xfrm>
            <a:off x="6862047" y="1536064"/>
            <a:ext cx="4904105" cy="2604769"/>
          </a:xfrm>
          <a:prstGeom prst="rect">
            <a:avLst/>
          </a:prstGeom>
          <a:noFill/>
          <a:ln w="12700">
            <a:noFill/>
          </a:ln>
        </p:spPr>
        <p:txBody>
          <a:bodyPr rot="0" spcFirstLastPara="0" vert="horz" wrap="square" lIns="180000" tIns="180000" rIns="180000" bIns="180000" numCol="1" spcCol="0" rtlCol="0" fromWordArt="0" anchor="t" anchorCtr="0" forceAA="0" compatLnSpc="1">
            <a:prstTxWarp prst="textNoShape">
              <a:avLst/>
            </a:prstTxWarp>
            <a:noAutofit/>
          </a:bodyPr>
          <a:lstStyle/>
          <a:p>
            <a:pPr>
              <a:buNone/>
            </a:pPr>
            <a:r>
              <a:rPr lang="nl-NL" b="1" kern="100">
                <a:solidFill>
                  <a:srgbClr val="2D819B"/>
                </a:solidFill>
                <a:effectLst/>
                <a:latin typeface="Aptos" panose="020B0004020202020204" pitchFamily="34" charset="0"/>
                <a:ea typeface="Calibri" panose="020F0502020204030204" pitchFamily="34" charset="0"/>
                <a:cs typeface="Times New Roman" panose="02020603050405020304" pitchFamily="18" charset="0"/>
              </a:rPr>
              <a:t>Communicatiemiddelen</a:t>
            </a:r>
            <a:r>
              <a:rPr lang="nl-NL" kern="100">
                <a:solidFill>
                  <a:srgbClr val="2D819B"/>
                </a:solidFill>
                <a:effectLst/>
                <a:latin typeface="Aptos" panose="020B0004020202020204" pitchFamily="34" charset="0"/>
                <a:ea typeface="Calibri" panose="020F0502020204030204" pitchFamily="34" charset="0"/>
                <a:cs typeface="Times New Roman" panose="02020603050405020304" pitchFamily="18" charset="0"/>
              </a:rPr>
              <a:t> voor inwoners en profssionals zijn te downloaden of bestellen via </a:t>
            </a:r>
            <a:r>
              <a:rPr lang="nl-NL" u="sng" kern="100">
                <a:solidFill>
                  <a:srgbClr val="2D819B"/>
                </a:solidFill>
                <a:latin typeface="Aptos" panose="020B0004020202020204" pitchFamily="34" charset="0"/>
                <a:ea typeface="Calibri" panose="020F0502020204030204" pitchFamily="34" charset="0"/>
                <a:cs typeface="Times New Roman" panose="02020603050405020304" pitchFamily="18" charset="0"/>
                <a:hlinkClick r:id="rId5"/>
              </a:rPr>
              <a:t>https://tmz-breda.nl/zorggenoot/</a:t>
            </a:r>
            <a:endParaRPr lang="nl-NL" u="sng" kern="100">
              <a:solidFill>
                <a:srgbClr val="2D819B"/>
              </a:solidFill>
              <a:latin typeface="Aptos" panose="020B0004020202020204" pitchFamily="34" charset="0"/>
              <a:ea typeface="Calibri" panose="020F0502020204030204" pitchFamily="34" charset="0"/>
              <a:cs typeface="Times New Roman" panose="02020603050405020304" pitchFamily="18" charset="0"/>
            </a:endParaRPr>
          </a:p>
          <a:p>
            <a:pPr>
              <a:buNone/>
            </a:pPr>
            <a:r>
              <a:rPr lang="nl-NL" kern="100">
                <a:solidFill>
                  <a:srgbClr val="2D819B"/>
                </a:solidFill>
                <a:effectLst/>
                <a:latin typeface="Aptos" panose="020B0004020202020204" pitchFamily="34" charset="0"/>
                <a:ea typeface="Calibri" panose="020F0502020204030204" pitchFamily="34" charset="0"/>
                <a:cs typeface="Times New Roman" panose="02020603050405020304" pitchFamily="18" charset="0"/>
              </a:rPr>
              <a:t> </a:t>
            </a:r>
            <a:endParaRPr lang="nl-NL" kern="1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nl-NL" kern="0">
                <a:solidFill>
                  <a:srgbClr val="2D819B"/>
                </a:solidFill>
                <a:effectLst/>
                <a:latin typeface="Aptos" panose="020B0004020202020204" pitchFamily="34" charset="0"/>
                <a:ea typeface="Calibri" panose="020F0502020204030204" pitchFamily="34" charset="0"/>
                <a:cs typeface="Times New Roman" panose="02020603050405020304" pitchFamily="18" charset="0"/>
              </a:rPr>
              <a:t>Folders en posters zijn er voor </a:t>
            </a:r>
            <a:endParaRPr lang="nl-NL"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nl-NL" kern="0">
                <a:solidFill>
                  <a:srgbClr val="2D819B"/>
                </a:solidFill>
                <a:effectLst/>
                <a:latin typeface="Aptos" panose="020B0004020202020204" pitchFamily="34" charset="0"/>
                <a:ea typeface="Calibri" panose="020F0502020204030204" pitchFamily="34" charset="0"/>
                <a:cs typeface="Times New Roman" panose="02020603050405020304" pitchFamily="18" charset="0"/>
              </a:rPr>
              <a:t>Altena</a:t>
            </a:r>
            <a:endParaRPr lang="nl-NL"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nl-NL" kern="0">
                <a:solidFill>
                  <a:srgbClr val="2D819B"/>
                </a:solidFill>
                <a:effectLst/>
                <a:latin typeface="Aptos" panose="020B0004020202020204" pitchFamily="34" charset="0"/>
                <a:ea typeface="Calibri" panose="020F0502020204030204" pitchFamily="34" charset="0"/>
                <a:cs typeface="Times New Roman" panose="02020603050405020304" pitchFamily="18" charset="0"/>
              </a:rPr>
              <a:t>Bergen op Zoom  </a:t>
            </a:r>
            <a:endParaRPr lang="nl-NL"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nl-NL" kern="0">
                <a:solidFill>
                  <a:srgbClr val="2D819B"/>
                </a:solidFill>
                <a:effectLst/>
                <a:latin typeface="Aptos" panose="020B0004020202020204" pitchFamily="34" charset="0"/>
                <a:ea typeface="Calibri" panose="020F0502020204030204" pitchFamily="34" charset="0"/>
                <a:cs typeface="Times New Roman" panose="02020603050405020304" pitchFamily="18" charset="0"/>
              </a:rPr>
              <a:t>Oosterhout</a:t>
            </a:r>
            <a:endParaRPr lang="nl-NL"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DAF5459D-3AD5-2CF4-B19F-855FBC2037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4600" y="4140833"/>
            <a:ext cx="1727224" cy="1727224"/>
          </a:xfrm>
          <a:prstGeom prst="rect">
            <a:avLst/>
          </a:prstGeom>
        </p:spPr>
      </p:pic>
      <p:pic>
        <p:nvPicPr>
          <p:cNvPr id="5" name="Afbeelding 4">
            <a:extLst>
              <a:ext uri="{FF2B5EF4-FFF2-40B4-BE49-F238E27FC236}">
                <a16:creationId xmlns:a16="http://schemas.microsoft.com/office/drawing/2014/main" id="{3ED584A7-FFCF-A6DE-C835-D960BB6411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6563" y="3286636"/>
            <a:ext cx="2211539" cy="2786539"/>
          </a:xfrm>
          <a:prstGeom prst="rect">
            <a:avLst/>
          </a:prstGeom>
        </p:spPr>
      </p:pic>
      <p:sp>
        <p:nvSpPr>
          <p:cNvPr id="8" name="Titel 1">
            <a:extLst>
              <a:ext uri="{FF2B5EF4-FFF2-40B4-BE49-F238E27FC236}">
                <a16:creationId xmlns:a16="http://schemas.microsoft.com/office/drawing/2014/main" id="{65D12BB1-689D-109D-602C-B36FFE8DAEA4}"/>
              </a:ext>
            </a:extLst>
          </p:cNvPr>
          <p:cNvSpPr>
            <a:spLocks noGrp="1"/>
          </p:cNvSpPr>
          <p:nvPr>
            <p:ph type="title"/>
          </p:nvPr>
        </p:nvSpPr>
        <p:spPr>
          <a:xfrm>
            <a:off x="1257302" y="493772"/>
            <a:ext cx="3515666" cy="621595"/>
          </a:xfrm>
        </p:spPr>
        <p:txBody>
          <a:bodyPr anchor="t">
            <a:noAutofit/>
          </a:bodyPr>
          <a:lstStyle/>
          <a:p>
            <a:r>
              <a:rPr lang="nl-NL" sz="3200">
                <a:solidFill>
                  <a:srgbClr val="DE4E2C"/>
                </a:solidFill>
                <a:latin typeface="Source Serif Pro" panose="02040603050405020204" pitchFamily="18" charset="0"/>
                <a:ea typeface="Source Serif Pro" panose="02040603050405020204" pitchFamily="18" charset="0"/>
              </a:rPr>
              <a:t>Hoe werkt het</a:t>
            </a:r>
          </a:p>
        </p:txBody>
      </p:sp>
      <p:pic>
        <p:nvPicPr>
          <p:cNvPr id="7" name="Afbeelding 6">
            <a:extLst>
              <a:ext uri="{FF2B5EF4-FFF2-40B4-BE49-F238E27FC236}">
                <a16:creationId xmlns:a16="http://schemas.microsoft.com/office/drawing/2014/main" id="{4C737006-B960-AD43-8DC3-756A8B238F9B}"/>
              </a:ext>
            </a:extLst>
          </p:cNvPr>
          <p:cNvPicPr>
            <a:picLocks noChangeAspect="1"/>
          </p:cNvPicPr>
          <p:nvPr/>
        </p:nvPicPr>
        <p:blipFill>
          <a:blip r:embed="rId8"/>
          <a:srcRect b="5554"/>
          <a:stretch>
            <a:fillRect/>
          </a:stretch>
        </p:blipFill>
        <p:spPr>
          <a:xfrm>
            <a:off x="-31899" y="6246092"/>
            <a:ext cx="12269972" cy="621956"/>
          </a:xfrm>
          <a:prstGeom prst="rect">
            <a:avLst/>
          </a:prstGeom>
        </p:spPr>
      </p:pic>
    </p:spTree>
    <p:extLst>
      <p:ext uri="{BB962C8B-B14F-4D97-AF65-F5344CB8AC3E}">
        <p14:creationId xmlns:p14="http://schemas.microsoft.com/office/powerpoint/2010/main" val="54413368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381</TotalTime>
  <Words>686</Words>
  <Application>Microsoft Macintosh PowerPoint</Application>
  <PresentationFormat>Breedbeeld</PresentationFormat>
  <Paragraphs>98</Paragraphs>
  <Slides>9</Slides>
  <Notes>3</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9</vt:i4>
      </vt:variant>
    </vt:vector>
  </HeadingPairs>
  <TitlesOfParts>
    <vt:vector size="19" baseType="lpstr">
      <vt:lpstr>Aptos</vt:lpstr>
      <vt:lpstr>Aptos Display</vt:lpstr>
      <vt:lpstr>Arial</vt:lpstr>
      <vt:lpstr>Calibri</vt:lpstr>
      <vt:lpstr>Source Serif Pro</vt:lpstr>
      <vt:lpstr>Symbol</vt:lpstr>
      <vt:lpstr>Systeemlettertype regulier</vt:lpstr>
      <vt:lpstr>Times New Roman</vt:lpstr>
      <vt:lpstr>Wingdings</vt:lpstr>
      <vt:lpstr>Kantoorthema</vt:lpstr>
      <vt:lpstr>PowerPoint-presentatie</vt:lpstr>
      <vt:lpstr>“Er zijn steeds meer mantelzorgers/zorgvragers die verdwalen in het oerwoud aan regels en oplossingen”</vt:lpstr>
      <vt:lpstr>Maatschappelijke opgave</vt:lpstr>
      <vt:lpstr>Maatschappelijke opgave</vt:lpstr>
      <vt:lpstr>PowerPoint-presentatie</vt:lpstr>
      <vt:lpstr>Cari van Zorggenoot  helpt op weg met:</vt:lpstr>
      <vt:lpstr>Zorggenoot versterkt op verschillende manieren</vt:lpstr>
      <vt:lpstr>Wat hebben we er aan?</vt:lpstr>
      <vt:lpstr>Hoe werkt het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Marja van Lieshout</dc:creator>
  <cp:lastModifiedBy>Marja van Lieshout</cp:lastModifiedBy>
  <cp:revision>43</cp:revision>
  <dcterms:created xsi:type="dcterms:W3CDTF">2026-07-09T15:59:27Z</dcterms:created>
  <dcterms:modified xsi:type="dcterms:W3CDTF">2026-07-16T10:37:08Z</dcterms:modified>
</cp:coreProperties>
</file>